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61" r:id="rId5"/>
    <p:sldId id="259" r:id="rId6"/>
    <p:sldId id="260" r:id="rId7"/>
    <p:sldId id="271" r:id="rId8"/>
    <p:sldId id="268" r:id="rId9"/>
    <p:sldId id="269" r:id="rId10"/>
    <p:sldId id="262" r:id="rId11"/>
    <p:sldId id="270" r:id="rId12"/>
    <p:sldId id="263" r:id="rId13"/>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242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607" autoAdjust="0"/>
    <p:restoredTop sz="94660"/>
  </p:normalViewPr>
  <p:slideViewPr>
    <p:cSldViewPr snapToGrid="0">
      <p:cViewPr varScale="1">
        <p:scale>
          <a:sx n="88" d="100"/>
          <a:sy n="88" d="100"/>
        </p:scale>
        <p:origin x="-346" y="-7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xmlns="" id="{5CD60141-EEBD-4EC1-8E34-0344C16A18A2}"/>
              </a:ext>
              <a:ext uri="{C183D7F6-B498-43B3-948B-1728B52AA6E4}">
                <adec:decorative xmlns:adec="http://schemas.microsoft.com/office/drawing/2017/decorative" xmlns="" val="1"/>
              </a:ext>
            </a:extLst>
          </p:cNvPr>
          <p:cNvSpPr/>
          <p:nvPr/>
        </p:nvSpPr>
        <p:spPr>
          <a:xfrm>
            <a:off x="5318308" y="0"/>
            <a:ext cx="6873692" cy="6858000"/>
          </a:xfrm>
          <a:custGeom>
            <a:avLst/>
            <a:gdLst>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0 w 12192000"/>
              <a:gd name="connsiteY6" fmla="*/ 0 h 6858000"/>
              <a:gd name="connsiteX7" fmla="*/ 6700 w 12192000"/>
              <a:gd name="connsiteY7" fmla="*/ 0 h 6858000"/>
              <a:gd name="connsiteX8" fmla="*/ 6700 w 12192000"/>
              <a:gd name="connsiteY8" fmla="*/ 6858000 h 6858000"/>
              <a:gd name="connsiteX9" fmla="*/ 0 w 12192000"/>
              <a:gd name="connsiteY9" fmla="*/ 6858000 h 6858000"/>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11328900 w 12192000"/>
              <a:gd name="connsiteY6" fmla="*/ 0 h 6858000"/>
              <a:gd name="connsiteX7" fmla="*/ 0 w 12192000"/>
              <a:gd name="connsiteY7" fmla="*/ 6858000 h 6858000"/>
              <a:gd name="connsiteX8" fmla="*/ 6700 w 12192000"/>
              <a:gd name="connsiteY8" fmla="*/ 0 h 6858000"/>
              <a:gd name="connsiteX9" fmla="*/ 6700 w 12192000"/>
              <a:gd name="connsiteY9" fmla="*/ 6858000 h 6858000"/>
              <a:gd name="connsiteX10" fmla="*/ 0 w 12192000"/>
              <a:gd name="connsiteY10" fmla="*/ 6858000 h 6858000"/>
              <a:gd name="connsiteX0" fmla="*/ 11322200 w 12185300"/>
              <a:gd name="connsiteY0" fmla="*/ 0 h 6858000"/>
              <a:gd name="connsiteX1" fmla="*/ 12185300 w 12185300"/>
              <a:gd name="connsiteY1" fmla="*/ 0 h 6858000"/>
              <a:gd name="connsiteX2" fmla="*/ 12185300 w 12185300"/>
              <a:gd name="connsiteY2" fmla="*/ 6858000 h 6858000"/>
              <a:gd name="connsiteX3" fmla="*/ 5311608 w 12185300"/>
              <a:gd name="connsiteY3" fmla="*/ 6858000 h 6858000"/>
              <a:gd name="connsiteX4" fmla="*/ 11322197 w 12185300"/>
              <a:gd name="connsiteY4" fmla="*/ 4 h 6858000"/>
              <a:gd name="connsiteX5" fmla="*/ 11322198 w 12185300"/>
              <a:gd name="connsiteY5" fmla="*/ 2 h 6858000"/>
              <a:gd name="connsiteX6" fmla="*/ 11322200 w 12185300"/>
              <a:gd name="connsiteY6" fmla="*/ 0 h 6858000"/>
              <a:gd name="connsiteX7" fmla="*/ 0 w 12185300"/>
              <a:gd name="connsiteY7" fmla="*/ 6858000 h 6858000"/>
              <a:gd name="connsiteX8" fmla="*/ 0 w 12185300"/>
              <a:gd name="connsiteY8" fmla="*/ 0 h 6858000"/>
              <a:gd name="connsiteX9" fmla="*/ 0 w 12185300"/>
              <a:gd name="connsiteY9" fmla="*/ 6858000 h 6858000"/>
              <a:gd name="connsiteX0" fmla="*/ 6010592 w 6873692"/>
              <a:gd name="connsiteY0" fmla="*/ 0 h 6858000"/>
              <a:gd name="connsiteX1" fmla="*/ 6873692 w 6873692"/>
              <a:gd name="connsiteY1" fmla="*/ 0 h 6858000"/>
              <a:gd name="connsiteX2" fmla="*/ 6873692 w 6873692"/>
              <a:gd name="connsiteY2" fmla="*/ 6858000 h 6858000"/>
              <a:gd name="connsiteX3" fmla="*/ 0 w 6873692"/>
              <a:gd name="connsiteY3" fmla="*/ 6858000 h 6858000"/>
              <a:gd name="connsiteX4" fmla="*/ 6010589 w 6873692"/>
              <a:gd name="connsiteY4" fmla="*/ 4 h 6858000"/>
              <a:gd name="connsiteX5" fmla="*/ 6010590 w 6873692"/>
              <a:gd name="connsiteY5" fmla="*/ 2 h 6858000"/>
              <a:gd name="connsiteX6" fmla="*/ 6010592 w 687369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73692" h="6858000">
                <a:moveTo>
                  <a:pt x="6010592" y="0"/>
                </a:moveTo>
                <a:lnTo>
                  <a:pt x="6873692" y="0"/>
                </a:lnTo>
                <a:lnTo>
                  <a:pt x="6873692" y="6858000"/>
                </a:lnTo>
                <a:lnTo>
                  <a:pt x="0" y="6858000"/>
                </a:lnTo>
                <a:lnTo>
                  <a:pt x="6010589" y="4"/>
                </a:lnTo>
                <a:cubicBezTo>
                  <a:pt x="6010589" y="3"/>
                  <a:pt x="6010590" y="3"/>
                  <a:pt x="6010590" y="2"/>
                </a:cubicBezTo>
                <a:lnTo>
                  <a:pt x="6010592" y="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xmlns="" id="{A65FCBBA-905A-4FD1-BFBA-F3EE6DA264E0}"/>
              </a:ext>
            </a:extLst>
          </p:cNvPr>
          <p:cNvSpPr>
            <a:spLocks noGrp="1"/>
          </p:cNvSpPr>
          <p:nvPr>
            <p:ph type="ctrTitle"/>
          </p:nvPr>
        </p:nvSpPr>
        <p:spPr>
          <a:xfrm>
            <a:off x="1143000" y="1181098"/>
            <a:ext cx="8986580" cy="2832404"/>
          </a:xfrm>
        </p:spPr>
        <p:txBody>
          <a:bodyPr anchor="t">
            <a:normAutofit/>
          </a:bodyPr>
          <a:lstStyle>
            <a:lvl1pPr algn="l">
              <a:lnSpc>
                <a:spcPct val="100000"/>
              </a:lnSpc>
              <a:defRPr sz="4800" cap="all" spc="300" baseline="0"/>
            </a:lvl1pPr>
          </a:lstStyle>
          <a:p>
            <a:r>
              <a:rPr lang="en-US" dirty="0"/>
              <a:t>Click to edit Master title style</a:t>
            </a:r>
          </a:p>
        </p:txBody>
      </p:sp>
      <p:sp>
        <p:nvSpPr>
          <p:cNvPr id="3" name="Subtitle 2">
            <a:extLst>
              <a:ext uri="{FF2B5EF4-FFF2-40B4-BE49-F238E27FC236}">
                <a16:creationId xmlns:a16="http://schemas.microsoft.com/office/drawing/2014/main" xmlns="" id="{13DD287E-F1C8-463F-8429-D1B5B1582520}"/>
              </a:ext>
            </a:extLst>
          </p:cNvPr>
          <p:cNvSpPr>
            <a:spLocks noGrp="1"/>
          </p:cNvSpPr>
          <p:nvPr>
            <p:ph type="subTitle" idx="1"/>
          </p:nvPr>
        </p:nvSpPr>
        <p:spPr>
          <a:xfrm>
            <a:off x="1143000" y="5463522"/>
            <a:ext cx="8986580" cy="650311"/>
          </a:xfrm>
        </p:spPr>
        <p:txBody>
          <a:bodyPr>
            <a:normAutofit/>
          </a:bodyPr>
          <a:lstStyle>
            <a:lvl1pPr marL="0" indent="0" algn="l">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xmlns="" id="{A81F44ED-7973-4A99-B2CA-A8962BCE0D5D}"/>
              </a:ext>
            </a:extLst>
          </p:cNvPr>
          <p:cNvSpPr>
            <a:spLocks noGrp="1"/>
          </p:cNvSpPr>
          <p:nvPr>
            <p:ph type="dt" sz="half" idx="10"/>
          </p:nvPr>
        </p:nvSpPr>
        <p:spPr/>
        <p:txBody>
          <a:bodyPr/>
          <a:lstStyle/>
          <a:p>
            <a:fld id="{3CADBD16-5BFB-4D9F-9646-C75D1B53BBB6}" type="datetimeFigureOut">
              <a:rPr lang="en-US" smtClean="0"/>
              <a:pPr/>
              <a:t>10/4/2022</a:t>
            </a:fld>
            <a:endParaRPr lang="en-US"/>
          </a:p>
        </p:txBody>
      </p:sp>
      <p:sp>
        <p:nvSpPr>
          <p:cNvPr id="5" name="Footer Placeholder 4">
            <a:extLst>
              <a:ext uri="{FF2B5EF4-FFF2-40B4-BE49-F238E27FC236}">
                <a16:creationId xmlns:a16="http://schemas.microsoft.com/office/drawing/2014/main" xmlns="" id="{08DF96F2-D6BE-49AC-A605-5AE87C3F2F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817FC50-B13C-4B63-AE64-F71A6EDE63B6}"/>
              </a:ext>
            </a:extLst>
          </p:cNvPr>
          <p:cNvSpPr>
            <a:spLocks noGrp="1"/>
          </p:cNvSpPr>
          <p:nvPr>
            <p:ph type="sldNum" sz="quarter" idx="12"/>
          </p:nvPr>
        </p:nvSpPr>
        <p:spPr/>
        <p:txBody>
          <a:bodyPr/>
          <a:lstStyle/>
          <a:p>
            <a:fld id="{C0722274-0FAA-4649-AA4E-4210F4F32167}" type="slidenum">
              <a:rPr lang="en-US" smtClean="0"/>
              <a:pPr/>
              <a:t>‹#›</a:t>
            </a:fld>
            <a:endParaRPr lang="en-US"/>
          </a:p>
        </p:txBody>
      </p:sp>
      <p:cxnSp>
        <p:nvCxnSpPr>
          <p:cNvPr id="12" name="Straight Connector 11">
            <a:extLst>
              <a:ext uri="{FF2B5EF4-FFF2-40B4-BE49-F238E27FC236}">
                <a16:creationId xmlns:a16="http://schemas.microsoft.com/office/drawing/2014/main" xmlns="" id="{4C75A547-BCD1-42BE-966E-53CA0AB93165}"/>
              </a:ext>
            </a:extLst>
          </p:cNvPr>
          <p:cNvCxnSpPr>
            <a:cxnSpLocks/>
          </p:cNvCxnSpPr>
          <p:nvPr/>
        </p:nvCxnSpPr>
        <p:spPr>
          <a:xfrm>
            <a:off x="1188357" y="5151666"/>
            <a:ext cx="982254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477636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5A3BF2-BCE9-47D7-B1C0-1F0E4936B6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692722E9-C3E4-48AF-996A-495AE659FA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9C9E516-382B-4845-93BF-20C16EE0DB05}"/>
              </a:ext>
            </a:extLst>
          </p:cNvPr>
          <p:cNvSpPr>
            <a:spLocks noGrp="1"/>
          </p:cNvSpPr>
          <p:nvPr>
            <p:ph type="dt" sz="half" idx="10"/>
          </p:nvPr>
        </p:nvSpPr>
        <p:spPr/>
        <p:txBody>
          <a:bodyPr/>
          <a:lstStyle/>
          <a:p>
            <a:fld id="{3CADBD16-5BFB-4D9F-9646-C75D1B53BBB6}" type="datetimeFigureOut">
              <a:rPr lang="en-US" smtClean="0"/>
              <a:pPr/>
              <a:t>10/4/2022</a:t>
            </a:fld>
            <a:endParaRPr lang="en-US"/>
          </a:p>
        </p:txBody>
      </p:sp>
      <p:sp>
        <p:nvSpPr>
          <p:cNvPr id="5" name="Footer Placeholder 4">
            <a:extLst>
              <a:ext uri="{FF2B5EF4-FFF2-40B4-BE49-F238E27FC236}">
                <a16:creationId xmlns:a16="http://schemas.microsoft.com/office/drawing/2014/main" xmlns="" id="{EAB96E16-F168-442A-843C-5D490D54B0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9A61BEA-A969-437A-BD8B-CB1B709AD430}"/>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p14="http://schemas.microsoft.com/office/powerpoint/2010/main" xmlns="" val="1177463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6528449-3E11-45FF-BF3A-651867603E75}"/>
              </a:ext>
            </a:extLst>
          </p:cNvPr>
          <p:cNvSpPr>
            <a:spLocks noGrp="1"/>
          </p:cNvSpPr>
          <p:nvPr>
            <p:ph type="title" orient="vert"/>
          </p:nvPr>
        </p:nvSpPr>
        <p:spPr>
          <a:xfrm>
            <a:off x="8572500" y="870625"/>
            <a:ext cx="2476499" cy="50292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xmlns="" id="{AFC0EAB0-2DFA-4CBA-86B1-1826EF523D4D}"/>
              </a:ext>
            </a:extLst>
          </p:cNvPr>
          <p:cNvSpPr>
            <a:spLocks noGrp="1"/>
          </p:cNvSpPr>
          <p:nvPr>
            <p:ph type="body" orient="vert" idx="1"/>
          </p:nvPr>
        </p:nvSpPr>
        <p:spPr>
          <a:xfrm>
            <a:off x="1143000" y="870625"/>
            <a:ext cx="7324928" cy="50292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DFA22F89-E1F5-45D7-945A-8A2886C4BA59}"/>
              </a:ext>
            </a:extLst>
          </p:cNvPr>
          <p:cNvSpPr>
            <a:spLocks noGrp="1"/>
          </p:cNvSpPr>
          <p:nvPr>
            <p:ph type="dt" sz="half" idx="10"/>
          </p:nvPr>
        </p:nvSpPr>
        <p:spPr/>
        <p:txBody>
          <a:bodyPr/>
          <a:lstStyle/>
          <a:p>
            <a:fld id="{3CADBD16-5BFB-4D9F-9646-C75D1B53BBB6}" type="datetimeFigureOut">
              <a:rPr lang="en-US" smtClean="0"/>
              <a:pPr/>
              <a:t>10/4/2022</a:t>
            </a:fld>
            <a:endParaRPr lang="en-US"/>
          </a:p>
        </p:txBody>
      </p:sp>
      <p:sp>
        <p:nvSpPr>
          <p:cNvPr id="5" name="Footer Placeholder 4">
            <a:extLst>
              <a:ext uri="{FF2B5EF4-FFF2-40B4-BE49-F238E27FC236}">
                <a16:creationId xmlns:a16="http://schemas.microsoft.com/office/drawing/2014/main" xmlns="" id="{637E7E82-5FB8-4289-AD0C-0BA788E14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45A4046-1A2C-41F5-A177-1C3919C20569}"/>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p14="http://schemas.microsoft.com/office/powerpoint/2010/main" xmlns="" val="2562861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ECD6F3-88F1-4195-8395-57AA096BB3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CED8D06C-EB08-40B3-AFB3-A62F441122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962F-B413-4C4C-A490-724DDB9E7DB9}"/>
              </a:ext>
            </a:extLst>
          </p:cNvPr>
          <p:cNvSpPr>
            <a:spLocks noGrp="1"/>
          </p:cNvSpPr>
          <p:nvPr>
            <p:ph type="dt" sz="half" idx="10"/>
          </p:nvPr>
        </p:nvSpPr>
        <p:spPr/>
        <p:txBody>
          <a:bodyPr/>
          <a:lstStyle/>
          <a:p>
            <a:fld id="{3CADBD16-5BFB-4D9F-9646-C75D1B53BBB6}" type="datetimeFigureOut">
              <a:rPr lang="en-US" smtClean="0"/>
              <a:pPr/>
              <a:t>10/4/2022</a:t>
            </a:fld>
            <a:endParaRPr lang="en-US"/>
          </a:p>
        </p:txBody>
      </p:sp>
      <p:sp>
        <p:nvSpPr>
          <p:cNvPr id="5" name="Footer Placeholder 4">
            <a:extLst>
              <a:ext uri="{FF2B5EF4-FFF2-40B4-BE49-F238E27FC236}">
                <a16:creationId xmlns:a16="http://schemas.microsoft.com/office/drawing/2014/main" xmlns="" id="{02871813-4E87-4C04-835D-76246010B0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A922BA3-033C-491E-A045-F0052AC19A8C}"/>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p14="http://schemas.microsoft.com/office/powerpoint/2010/main" xmlns="" val="3530543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FE19AD-2EDD-4B4F-9F9E-46A4441847A6}"/>
              </a:ext>
            </a:extLst>
          </p:cNvPr>
          <p:cNvSpPr>
            <a:spLocks noGrp="1"/>
          </p:cNvSpPr>
          <p:nvPr>
            <p:ph type="title"/>
          </p:nvPr>
        </p:nvSpPr>
        <p:spPr>
          <a:xfrm>
            <a:off x="1143000" y="1709738"/>
            <a:ext cx="8520952" cy="2852737"/>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xmlns="" id="{00EE5927-21D5-4EBA-A112-CAD1BD38BCB1}"/>
              </a:ext>
            </a:extLst>
          </p:cNvPr>
          <p:cNvSpPr>
            <a:spLocks noGrp="1"/>
          </p:cNvSpPr>
          <p:nvPr>
            <p:ph type="body" idx="1"/>
          </p:nvPr>
        </p:nvSpPr>
        <p:spPr>
          <a:xfrm>
            <a:off x="1143000" y="4589466"/>
            <a:ext cx="8520952" cy="813266"/>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xmlns="" id="{4CEF0D16-9D87-4D76-A5A5-534E24B7DD25}"/>
              </a:ext>
            </a:extLst>
          </p:cNvPr>
          <p:cNvSpPr>
            <a:spLocks noGrp="1"/>
          </p:cNvSpPr>
          <p:nvPr>
            <p:ph type="dt" sz="half" idx="10"/>
          </p:nvPr>
        </p:nvSpPr>
        <p:spPr/>
        <p:txBody>
          <a:bodyPr/>
          <a:lstStyle/>
          <a:p>
            <a:fld id="{3CADBD16-5BFB-4D9F-9646-C75D1B53BBB6}" type="datetimeFigureOut">
              <a:rPr lang="en-US" smtClean="0"/>
              <a:pPr/>
              <a:t>10/4/2022</a:t>
            </a:fld>
            <a:endParaRPr lang="en-US"/>
          </a:p>
        </p:txBody>
      </p:sp>
      <p:sp>
        <p:nvSpPr>
          <p:cNvPr id="5" name="Footer Placeholder 4">
            <a:extLst>
              <a:ext uri="{FF2B5EF4-FFF2-40B4-BE49-F238E27FC236}">
                <a16:creationId xmlns:a16="http://schemas.microsoft.com/office/drawing/2014/main" xmlns="" id="{5965F387-5AAC-45D0-ABCE-B1CF4BC7E0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98AF6FE-0006-4F40-A7FB-E0FDBADF7548}"/>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p14="http://schemas.microsoft.com/office/powerpoint/2010/main" xmlns="" val="2197461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E8AADE-587E-4574-B21B-7ABDE5A236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E2F9DA5-4DFB-4211-A58A-FFD842C27A65}"/>
              </a:ext>
            </a:extLst>
          </p:cNvPr>
          <p:cNvSpPr>
            <a:spLocks noGrp="1"/>
          </p:cNvSpPr>
          <p:nvPr>
            <p:ph sz="half" idx="1"/>
          </p:nvPr>
        </p:nvSpPr>
        <p:spPr>
          <a:xfrm>
            <a:off x="1143000" y="2339501"/>
            <a:ext cx="4798979" cy="35505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1AA99F26-66AF-4614-91CE-C93A24BAC23A}"/>
              </a:ext>
            </a:extLst>
          </p:cNvPr>
          <p:cNvSpPr>
            <a:spLocks noGrp="1"/>
          </p:cNvSpPr>
          <p:nvPr>
            <p:ph sz="half" idx="2"/>
          </p:nvPr>
        </p:nvSpPr>
        <p:spPr>
          <a:xfrm>
            <a:off x="6250020" y="2339501"/>
            <a:ext cx="4798980" cy="35505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xmlns="" id="{7F8F678E-59B5-4DF9-ABCB-506B9CB701CC}"/>
              </a:ext>
            </a:extLst>
          </p:cNvPr>
          <p:cNvSpPr>
            <a:spLocks noGrp="1"/>
          </p:cNvSpPr>
          <p:nvPr>
            <p:ph type="dt" sz="half" idx="10"/>
          </p:nvPr>
        </p:nvSpPr>
        <p:spPr/>
        <p:txBody>
          <a:bodyPr/>
          <a:lstStyle/>
          <a:p>
            <a:fld id="{3CADBD16-5BFB-4D9F-9646-C75D1B53BBB6}" type="datetimeFigureOut">
              <a:rPr lang="en-US" smtClean="0"/>
              <a:pPr/>
              <a:t>10/4/2022</a:t>
            </a:fld>
            <a:endParaRPr lang="en-US"/>
          </a:p>
        </p:txBody>
      </p:sp>
      <p:sp>
        <p:nvSpPr>
          <p:cNvPr id="6" name="Footer Placeholder 5">
            <a:extLst>
              <a:ext uri="{FF2B5EF4-FFF2-40B4-BE49-F238E27FC236}">
                <a16:creationId xmlns:a16="http://schemas.microsoft.com/office/drawing/2014/main" xmlns="" id="{18B50A53-317B-444A-9BA2-F69CDBF5DA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0B269A1-B0FB-4C8F-B6AA-0718C92D3D22}"/>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p14="http://schemas.microsoft.com/office/powerpoint/2010/main" xmlns="" val="159876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12BBBF-42B2-4A5D-B145-46983A530170}"/>
              </a:ext>
            </a:extLst>
          </p:cNvPr>
          <p:cNvSpPr>
            <a:spLocks noGrp="1"/>
          </p:cNvSpPr>
          <p:nvPr>
            <p:ph type="title"/>
          </p:nvPr>
        </p:nvSpPr>
        <p:spPr>
          <a:xfrm>
            <a:off x="1143000" y="1133272"/>
            <a:ext cx="9905999" cy="846307"/>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xmlns="" id="{E804BE44-5271-4B5D-B649-35E3AF20B48F}"/>
              </a:ext>
            </a:extLst>
          </p:cNvPr>
          <p:cNvSpPr>
            <a:spLocks noGrp="1"/>
          </p:cNvSpPr>
          <p:nvPr>
            <p:ph type="body" idx="1"/>
          </p:nvPr>
        </p:nvSpPr>
        <p:spPr>
          <a:xfrm>
            <a:off x="1142999" y="2067127"/>
            <a:ext cx="4798980"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xmlns="" id="{24D7891E-0C0A-4688-97DD-C0715E322194}"/>
              </a:ext>
            </a:extLst>
          </p:cNvPr>
          <p:cNvSpPr>
            <a:spLocks noGrp="1"/>
          </p:cNvSpPr>
          <p:nvPr>
            <p:ph sz="half" idx="2"/>
          </p:nvPr>
        </p:nvSpPr>
        <p:spPr>
          <a:xfrm>
            <a:off x="1143001" y="2864795"/>
            <a:ext cx="4798978"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xmlns="" id="{875EAF30-3412-49B0-93D1-596CC2695B26}"/>
              </a:ext>
            </a:extLst>
          </p:cNvPr>
          <p:cNvSpPr>
            <a:spLocks noGrp="1"/>
          </p:cNvSpPr>
          <p:nvPr>
            <p:ph type="body" sz="quarter" idx="3"/>
          </p:nvPr>
        </p:nvSpPr>
        <p:spPr>
          <a:xfrm>
            <a:off x="6250018" y="2067127"/>
            <a:ext cx="4798981"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xmlns="" id="{F707B9B7-F41C-4314-9F0C-BB84547FB8CA}"/>
              </a:ext>
            </a:extLst>
          </p:cNvPr>
          <p:cNvSpPr>
            <a:spLocks noGrp="1"/>
          </p:cNvSpPr>
          <p:nvPr>
            <p:ph sz="quarter" idx="4"/>
          </p:nvPr>
        </p:nvSpPr>
        <p:spPr>
          <a:xfrm>
            <a:off x="6250019" y="2864795"/>
            <a:ext cx="4798982"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xmlns="" id="{8421587F-6AFC-4906-86EB-6B0A86EEF300}"/>
              </a:ext>
            </a:extLst>
          </p:cNvPr>
          <p:cNvSpPr>
            <a:spLocks noGrp="1"/>
          </p:cNvSpPr>
          <p:nvPr>
            <p:ph type="dt" sz="half" idx="10"/>
          </p:nvPr>
        </p:nvSpPr>
        <p:spPr/>
        <p:txBody>
          <a:bodyPr/>
          <a:lstStyle/>
          <a:p>
            <a:fld id="{3CADBD16-5BFB-4D9F-9646-C75D1B53BBB6}" type="datetimeFigureOut">
              <a:rPr lang="en-US" smtClean="0"/>
              <a:pPr/>
              <a:t>10/4/2022</a:t>
            </a:fld>
            <a:endParaRPr lang="en-US"/>
          </a:p>
        </p:txBody>
      </p:sp>
      <p:sp>
        <p:nvSpPr>
          <p:cNvPr id="8" name="Footer Placeholder 7">
            <a:extLst>
              <a:ext uri="{FF2B5EF4-FFF2-40B4-BE49-F238E27FC236}">
                <a16:creationId xmlns:a16="http://schemas.microsoft.com/office/drawing/2014/main" xmlns="" id="{354BE2C5-583B-49BC-9864-B01EEF7987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5B39B236-45F5-4CC6-8D53-A6903A1CC8B3}"/>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p14="http://schemas.microsoft.com/office/powerpoint/2010/main" xmlns="" val="218281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36B206-0678-4577-B79F-760526A5FD76}"/>
              </a:ext>
            </a:extLst>
          </p:cNvPr>
          <p:cNvSpPr>
            <a:spLocks noGrp="1"/>
          </p:cNvSpPr>
          <p:nvPr>
            <p:ph type="title"/>
          </p:nvPr>
        </p:nvSpPr>
        <p:spPr>
          <a:xfrm>
            <a:off x="2019300" y="1322615"/>
            <a:ext cx="8175171" cy="4212771"/>
          </a:xfrm>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xmlns="" id="{E6D5FCB8-AFD3-4801-BBD6-9548F4CF7C86}"/>
              </a:ext>
            </a:extLst>
          </p:cNvPr>
          <p:cNvSpPr>
            <a:spLocks noGrp="1"/>
          </p:cNvSpPr>
          <p:nvPr>
            <p:ph type="dt" sz="half" idx="10"/>
          </p:nvPr>
        </p:nvSpPr>
        <p:spPr/>
        <p:txBody>
          <a:bodyPr/>
          <a:lstStyle/>
          <a:p>
            <a:fld id="{3CADBD16-5BFB-4D9F-9646-C75D1B53BBB6}" type="datetimeFigureOut">
              <a:rPr lang="en-US" smtClean="0"/>
              <a:pPr/>
              <a:t>10/4/2022</a:t>
            </a:fld>
            <a:endParaRPr lang="en-US"/>
          </a:p>
        </p:txBody>
      </p:sp>
      <p:sp>
        <p:nvSpPr>
          <p:cNvPr id="4" name="Footer Placeholder 3">
            <a:extLst>
              <a:ext uri="{FF2B5EF4-FFF2-40B4-BE49-F238E27FC236}">
                <a16:creationId xmlns:a16="http://schemas.microsoft.com/office/drawing/2014/main" xmlns="" id="{0F6DACF8-CBC0-416B-B28E-EE18C4238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770C7421-FF49-4CE9-87D0-2B4FFE0E3DC4}"/>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p14="http://schemas.microsoft.com/office/powerpoint/2010/main" xmlns="" val="662284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D19CBFE-15AA-4447-9F9C-D8B0BEB242DA}"/>
              </a:ext>
            </a:extLst>
          </p:cNvPr>
          <p:cNvSpPr>
            <a:spLocks noGrp="1"/>
          </p:cNvSpPr>
          <p:nvPr>
            <p:ph type="dt" sz="half" idx="10"/>
          </p:nvPr>
        </p:nvSpPr>
        <p:spPr/>
        <p:txBody>
          <a:bodyPr/>
          <a:lstStyle/>
          <a:p>
            <a:fld id="{3CADBD16-5BFB-4D9F-9646-C75D1B53BBB6}" type="datetimeFigureOut">
              <a:rPr lang="en-US" smtClean="0"/>
              <a:pPr/>
              <a:t>10/4/2022</a:t>
            </a:fld>
            <a:endParaRPr lang="en-US"/>
          </a:p>
        </p:txBody>
      </p:sp>
      <p:sp>
        <p:nvSpPr>
          <p:cNvPr id="3" name="Footer Placeholder 2">
            <a:extLst>
              <a:ext uri="{FF2B5EF4-FFF2-40B4-BE49-F238E27FC236}">
                <a16:creationId xmlns:a16="http://schemas.microsoft.com/office/drawing/2014/main" xmlns="" id="{C6B48227-EC1E-4063-9682-891A2DB1A8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D22C6A63-C3F4-4563-A542-9A41AC946C32}"/>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p14="http://schemas.microsoft.com/office/powerpoint/2010/main" xmlns="" val="306667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6900C1-FE18-461C-801C-8626C7759861}"/>
              </a:ext>
            </a:extLst>
          </p:cNvPr>
          <p:cNvSpPr>
            <a:spLocks noGrp="1"/>
          </p:cNvSpPr>
          <p:nvPr>
            <p:ph type="title"/>
          </p:nvPr>
        </p:nvSpPr>
        <p:spPr>
          <a:xfrm>
            <a:off x="1143000" y="1600200"/>
            <a:ext cx="3932237" cy="1964986"/>
          </a:xfrm>
        </p:spPr>
        <p:txBody>
          <a:bodyPr anchor="b">
            <a:normAutofit/>
          </a:bodyPr>
          <a:lstStyle>
            <a:lvl1pPr>
              <a:lnSpc>
                <a:spcPct val="110000"/>
              </a:lnSpc>
              <a:defRPr sz="2400" cap="all" spc="300" baseline="0"/>
            </a:lvl1pPr>
          </a:lstStyle>
          <a:p>
            <a:r>
              <a:rPr lang="en-US" dirty="0"/>
              <a:t>Click to edit Master title style</a:t>
            </a:r>
          </a:p>
        </p:txBody>
      </p:sp>
      <p:sp>
        <p:nvSpPr>
          <p:cNvPr id="3" name="Content Placeholder 2">
            <a:extLst>
              <a:ext uri="{FF2B5EF4-FFF2-40B4-BE49-F238E27FC236}">
                <a16:creationId xmlns:a16="http://schemas.microsoft.com/office/drawing/2014/main" xmlns="" id="{AB14CFF3-3406-49E3-9D5A-1BE90FFA508E}"/>
              </a:ext>
            </a:extLst>
          </p:cNvPr>
          <p:cNvSpPr>
            <a:spLocks noGrp="1"/>
          </p:cNvSpPr>
          <p:nvPr>
            <p:ph idx="1"/>
          </p:nvPr>
        </p:nvSpPr>
        <p:spPr>
          <a:xfrm>
            <a:off x="5627451" y="987425"/>
            <a:ext cx="542154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xmlns="" id="{033D14FF-9082-4BBA-BC7A-F4C5B78599C5}"/>
              </a:ext>
            </a:extLst>
          </p:cNvPr>
          <p:cNvSpPr>
            <a:spLocks noGrp="1"/>
          </p:cNvSpPr>
          <p:nvPr>
            <p:ph type="body" sz="half" idx="2"/>
          </p:nvPr>
        </p:nvSpPr>
        <p:spPr>
          <a:xfrm>
            <a:off x="1143000" y="3662464"/>
            <a:ext cx="3932237" cy="2206523"/>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xmlns="" id="{0D5A2726-EB8E-4DF7-9A1B-F03BD8C7179E}"/>
              </a:ext>
            </a:extLst>
          </p:cNvPr>
          <p:cNvSpPr>
            <a:spLocks noGrp="1"/>
          </p:cNvSpPr>
          <p:nvPr>
            <p:ph type="dt" sz="half" idx="10"/>
          </p:nvPr>
        </p:nvSpPr>
        <p:spPr/>
        <p:txBody>
          <a:bodyPr/>
          <a:lstStyle/>
          <a:p>
            <a:fld id="{3CADBD16-5BFB-4D9F-9646-C75D1B53BBB6}" type="datetimeFigureOut">
              <a:rPr lang="en-US" smtClean="0"/>
              <a:pPr/>
              <a:t>10/4/2022</a:t>
            </a:fld>
            <a:endParaRPr lang="en-US"/>
          </a:p>
        </p:txBody>
      </p:sp>
      <p:sp>
        <p:nvSpPr>
          <p:cNvPr id="6" name="Footer Placeholder 5">
            <a:extLst>
              <a:ext uri="{FF2B5EF4-FFF2-40B4-BE49-F238E27FC236}">
                <a16:creationId xmlns:a16="http://schemas.microsoft.com/office/drawing/2014/main" xmlns="" id="{8D9929BE-611C-4FE6-B0A5-E0FF9DF969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7B90B32-1D0E-4BCD-8850-59EA235F7EB4}"/>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p14="http://schemas.microsoft.com/office/powerpoint/2010/main" xmlns="" val="3288404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1CA1460E-1069-4FCA-B04E-28F77C861046}"/>
              </a:ext>
            </a:extLst>
          </p:cNvPr>
          <p:cNvSpPr>
            <a:spLocks noGrp="1"/>
          </p:cNvSpPr>
          <p:nvPr>
            <p:ph type="pic" idx="1"/>
          </p:nvPr>
        </p:nvSpPr>
        <p:spPr>
          <a:xfrm>
            <a:off x="5513614" y="987425"/>
            <a:ext cx="55353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xmlns="" id="{66138C1E-867B-4FE9-8783-9B1246AEB797}"/>
              </a:ext>
            </a:extLst>
          </p:cNvPr>
          <p:cNvSpPr>
            <a:spLocks noGrp="1"/>
          </p:cNvSpPr>
          <p:nvPr>
            <p:ph type="body" sz="half" idx="2"/>
          </p:nvPr>
        </p:nvSpPr>
        <p:spPr>
          <a:xfrm>
            <a:off x="1143000" y="3657601"/>
            <a:ext cx="3932236" cy="2211388"/>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xmlns="" id="{00721568-4870-46F2-9F7E-F410702012D9}"/>
              </a:ext>
            </a:extLst>
          </p:cNvPr>
          <p:cNvSpPr>
            <a:spLocks noGrp="1"/>
          </p:cNvSpPr>
          <p:nvPr>
            <p:ph type="dt" sz="half" idx="10"/>
          </p:nvPr>
        </p:nvSpPr>
        <p:spPr/>
        <p:txBody>
          <a:bodyPr/>
          <a:lstStyle/>
          <a:p>
            <a:fld id="{3CADBD16-5BFB-4D9F-9646-C75D1B53BBB6}" type="datetimeFigureOut">
              <a:rPr lang="en-US" smtClean="0"/>
              <a:pPr/>
              <a:t>10/4/2022</a:t>
            </a:fld>
            <a:endParaRPr lang="en-US"/>
          </a:p>
        </p:txBody>
      </p:sp>
      <p:sp>
        <p:nvSpPr>
          <p:cNvPr id="6" name="Footer Placeholder 5">
            <a:extLst>
              <a:ext uri="{FF2B5EF4-FFF2-40B4-BE49-F238E27FC236}">
                <a16:creationId xmlns:a16="http://schemas.microsoft.com/office/drawing/2014/main" xmlns="" id="{0BB3CC65-0E73-45A1-9D4F-3F4559B3B6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B58C58CD-9BC3-431E-A7B4-D596A7F06C5E}"/>
              </a:ext>
            </a:extLst>
          </p:cNvPr>
          <p:cNvSpPr>
            <a:spLocks noGrp="1"/>
          </p:cNvSpPr>
          <p:nvPr>
            <p:ph type="sldNum" sz="quarter" idx="12"/>
          </p:nvPr>
        </p:nvSpPr>
        <p:spPr/>
        <p:txBody>
          <a:bodyPr/>
          <a:lstStyle/>
          <a:p>
            <a:fld id="{C0722274-0FAA-4649-AA4E-4210F4F32167}" type="slidenum">
              <a:rPr lang="en-US" smtClean="0"/>
              <a:pPr/>
              <a:t>‹#›</a:t>
            </a:fld>
            <a:endParaRPr lang="en-US"/>
          </a:p>
        </p:txBody>
      </p:sp>
      <p:sp>
        <p:nvSpPr>
          <p:cNvPr id="2" name="Title 1">
            <a:extLst>
              <a:ext uri="{FF2B5EF4-FFF2-40B4-BE49-F238E27FC236}">
                <a16:creationId xmlns:a16="http://schemas.microsoft.com/office/drawing/2014/main" xmlns="" id="{2368F756-D171-474C-8B1A-C818032F6F78}"/>
              </a:ext>
            </a:extLst>
          </p:cNvPr>
          <p:cNvSpPr>
            <a:spLocks noGrp="1"/>
          </p:cNvSpPr>
          <p:nvPr>
            <p:ph type="title"/>
          </p:nvPr>
        </p:nvSpPr>
        <p:spPr>
          <a:xfrm>
            <a:off x="1143000" y="1600201"/>
            <a:ext cx="3932236" cy="1959428"/>
          </a:xfrm>
        </p:spPr>
        <p:txBody>
          <a:bodyPr anchor="b">
            <a:normAutofit/>
          </a:bodyPr>
          <a:lstStyle>
            <a:lvl1pPr>
              <a:lnSpc>
                <a:spcPct val="110000"/>
              </a:lnSpc>
              <a:defRPr sz="2400" cap="all" spc="300" baseline="0"/>
            </a:lvl1pPr>
          </a:lstStyle>
          <a:p>
            <a:r>
              <a:rPr lang="en-US" dirty="0"/>
              <a:t>Click to edit Master title style</a:t>
            </a:r>
          </a:p>
        </p:txBody>
      </p:sp>
    </p:spTree>
    <p:extLst>
      <p:ext uri="{BB962C8B-B14F-4D97-AF65-F5344CB8AC3E}">
        <p14:creationId xmlns:p14="http://schemas.microsoft.com/office/powerpoint/2010/main" xmlns="" val="45074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xmlns="" id="{91C2F78B-DEE8-4195-A196-DFC51BDADFF9}"/>
              </a:ext>
            </a:extLst>
          </p:cNvPr>
          <p:cNvSpPr/>
          <p:nvPr/>
        </p:nvSpPr>
        <p:spPr>
          <a:xfrm>
            <a:off x="9749268" y="4070878"/>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xmlns="" id="{A1D79D08-4BE8-4799-BE09-5078DFEE2256}"/>
              </a:ext>
            </a:extLst>
          </p:cNvPr>
          <p:cNvSpPr/>
          <p:nvPr/>
        </p:nvSpPr>
        <p:spPr>
          <a:xfrm rot="10800000">
            <a:off x="0" y="0"/>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xmlns="" id="{C95D65A1-16CB-407F-993F-2A6D59BCC0C8}"/>
              </a:ext>
            </a:extLst>
          </p:cNvPr>
          <p:cNvCxnSpPr>
            <a:cxnSpLocks/>
          </p:cNvCxnSpPr>
          <p:nvPr/>
        </p:nvCxnSpPr>
        <p:spPr>
          <a:xfrm>
            <a:off x="1233837" y="6172200"/>
            <a:ext cx="9760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xmlns="" id="{0BA018A2-815D-41B0-A189-FDF7A5E88891}"/>
              </a:ext>
            </a:extLst>
          </p:cNvPr>
          <p:cNvSpPr>
            <a:spLocks noGrp="1"/>
          </p:cNvSpPr>
          <p:nvPr>
            <p:ph type="title"/>
          </p:nvPr>
        </p:nvSpPr>
        <p:spPr>
          <a:xfrm>
            <a:off x="1143000" y="872935"/>
            <a:ext cx="9905999" cy="13608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xmlns="" id="{36DFAE63-1276-4C7C-BFF5-F5DF1CDB23E5}"/>
              </a:ext>
            </a:extLst>
          </p:cNvPr>
          <p:cNvSpPr>
            <a:spLocks noGrp="1"/>
          </p:cNvSpPr>
          <p:nvPr>
            <p:ph type="body" idx="1"/>
          </p:nvPr>
        </p:nvSpPr>
        <p:spPr>
          <a:xfrm>
            <a:off x="1143000" y="2332026"/>
            <a:ext cx="9905999" cy="356711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55380268-2D73-487C-843B-51648AE18194}"/>
              </a:ext>
            </a:extLst>
          </p:cNvPr>
          <p:cNvSpPr>
            <a:spLocks noGrp="1"/>
          </p:cNvSpPr>
          <p:nvPr>
            <p:ph type="dt" sz="half" idx="2"/>
          </p:nvPr>
        </p:nvSpPr>
        <p:spPr>
          <a:xfrm>
            <a:off x="7388157" y="6356350"/>
            <a:ext cx="3093395" cy="365125"/>
          </a:xfrm>
          <a:prstGeom prst="rect">
            <a:avLst/>
          </a:prstGeom>
        </p:spPr>
        <p:txBody>
          <a:bodyPr vert="horz" lIns="91440" tIns="45720" rIns="91440" bIns="45720" rtlCol="0" anchor="ctr"/>
          <a:lstStyle>
            <a:lvl1pPr algn="r">
              <a:defRPr sz="1050">
                <a:solidFill>
                  <a:schemeClr val="tx1"/>
                </a:solidFill>
              </a:defRPr>
            </a:lvl1pPr>
          </a:lstStyle>
          <a:p>
            <a:fld id="{3CADBD16-5BFB-4D9F-9646-C75D1B53BBB6}" type="datetimeFigureOut">
              <a:rPr lang="en-US" smtClean="0"/>
              <a:pPr/>
              <a:t>10/4/2022</a:t>
            </a:fld>
            <a:endParaRPr lang="en-US" dirty="0"/>
          </a:p>
        </p:txBody>
      </p:sp>
      <p:sp>
        <p:nvSpPr>
          <p:cNvPr id="5" name="Footer Placeholder 4">
            <a:extLst>
              <a:ext uri="{FF2B5EF4-FFF2-40B4-BE49-F238E27FC236}">
                <a16:creationId xmlns:a16="http://schemas.microsoft.com/office/drawing/2014/main" xmlns="" id="{99F61E6D-D51F-4BD7-B59D-19AF179177B8}"/>
              </a:ext>
            </a:extLst>
          </p:cNvPr>
          <p:cNvSpPr>
            <a:spLocks noGrp="1"/>
          </p:cNvSpPr>
          <p:nvPr>
            <p:ph type="ftr" sz="quarter" idx="3"/>
          </p:nvPr>
        </p:nvSpPr>
        <p:spPr>
          <a:xfrm>
            <a:off x="1143000" y="6356350"/>
            <a:ext cx="3959157" cy="365125"/>
          </a:xfrm>
          <a:prstGeom prst="rect">
            <a:avLst/>
          </a:prstGeom>
        </p:spPr>
        <p:txBody>
          <a:bodyPr vert="horz" lIns="91440" tIns="45720" rIns="91440" bIns="45720" rtlCol="0" anchor="ctr"/>
          <a:lstStyle>
            <a:lvl1pPr algn="l">
              <a:defRPr sz="105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xmlns="" id="{127701B1-1C93-41C2-AEE1-815DEA51B962}"/>
              </a:ext>
            </a:extLst>
          </p:cNvPr>
          <p:cNvSpPr>
            <a:spLocks noGrp="1"/>
          </p:cNvSpPr>
          <p:nvPr>
            <p:ph type="sldNum" sz="quarter" idx="4"/>
          </p:nvPr>
        </p:nvSpPr>
        <p:spPr>
          <a:xfrm>
            <a:off x="10423186" y="6356350"/>
            <a:ext cx="625813" cy="365125"/>
          </a:xfrm>
          <a:prstGeom prst="rect">
            <a:avLst/>
          </a:prstGeom>
        </p:spPr>
        <p:txBody>
          <a:bodyPr vert="horz" lIns="91440" tIns="45720" rIns="91440" bIns="45720" rtlCol="0" anchor="ctr"/>
          <a:lstStyle>
            <a:lvl1pPr algn="r">
              <a:defRPr sz="1050">
                <a:solidFill>
                  <a:schemeClr val="tx1"/>
                </a:solidFill>
              </a:defRPr>
            </a:lvl1pPr>
          </a:lstStyle>
          <a:p>
            <a:fld id="{C0722274-0FAA-4649-AA4E-4210F4F32167}" type="slidenum">
              <a:rPr lang="en-US" smtClean="0"/>
              <a:pPr/>
              <a:t>‹#›</a:t>
            </a:fld>
            <a:endParaRPr lang="en-US" dirty="0"/>
          </a:p>
        </p:txBody>
      </p:sp>
    </p:spTree>
    <p:extLst>
      <p:ext uri="{BB962C8B-B14F-4D97-AF65-F5344CB8AC3E}">
        <p14:creationId xmlns:p14="http://schemas.microsoft.com/office/powerpoint/2010/main" xmlns="" val="2396644136"/>
      </p:ext>
    </p:extLst>
  </p:cSld>
  <p:clrMap bg1="dk1" tx1="lt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Tx/>
        <a:buNone/>
        <a:defRPr sz="1800" i="1" kern="1200">
          <a:solidFill>
            <a:schemeClr val="tx1"/>
          </a:solidFill>
          <a:latin typeface="+mn-lt"/>
          <a:ea typeface="+mn-ea"/>
          <a:cs typeface="+mn-cs"/>
        </a:defRPr>
      </a:lvl2pPr>
      <a:lvl3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502920" indent="0" algn="l" defTabSz="914400" rtl="0" eaLnBrk="1" latinLnBrk="0" hangingPunct="1">
        <a:lnSpc>
          <a:spcPct val="120000"/>
        </a:lnSpc>
        <a:spcBef>
          <a:spcPts val="500"/>
        </a:spcBef>
        <a:buFontTx/>
        <a:buNone/>
        <a:defRPr sz="1400" i="1" kern="1200">
          <a:solidFill>
            <a:schemeClr val="tx1"/>
          </a:solidFill>
          <a:latin typeface="+mn-lt"/>
          <a:ea typeface="+mn-ea"/>
          <a:cs typeface="+mn-cs"/>
        </a:defRPr>
      </a:lvl4pPr>
      <a:lvl5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1057;&#1087;&#1080;&#1089;&#1072;&#1082;%20&#1074;&#1072;&#1088;&#1080;&#1112;&#1072;&#1073;&#1083;&#1080;.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xmlns="" id="{70105F5E-5B61-4F51-927C-5B28DB7DD9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xmlns=""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lose up shot of connecting patterns">
            <a:extLst>
              <a:ext uri="{FF2B5EF4-FFF2-40B4-BE49-F238E27FC236}">
                <a16:creationId xmlns:a16="http://schemas.microsoft.com/office/drawing/2014/main" xmlns="" id="{3235958E-6AE9-490C-9BA6-66AA54529A9A}"/>
              </a:ext>
            </a:extLst>
          </p:cNvPr>
          <p:cNvPicPr>
            <a:picLocks noChangeAspect="1"/>
          </p:cNvPicPr>
          <p:nvPr/>
        </p:nvPicPr>
        <p:blipFill rotWithShape="1">
          <a:blip r:embed="rId2" cstate="print">
            <a:alphaModFix/>
          </a:blip>
          <a:srcRect l="34682" r="8938" b="-2"/>
          <a:stretch/>
        </p:blipFill>
        <p:spPr>
          <a:xfrm>
            <a:off x="5318308" y="10"/>
            <a:ext cx="6873692" cy="6857990"/>
          </a:xfrm>
          <a:custGeom>
            <a:avLst/>
            <a:gdLst/>
            <a:ahLst/>
            <a:cxnLst/>
            <a:rect l="l" t="t" r="r" b="b"/>
            <a:pathLst>
              <a:path w="6873692" h="6858000">
                <a:moveTo>
                  <a:pt x="6010592" y="0"/>
                </a:moveTo>
                <a:lnTo>
                  <a:pt x="6873692" y="0"/>
                </a:lnTo>
                <a:lnTo>
                  <a:pt x="6873692" y="6858000"/>
                </a:lnTo>
                <a:lnTo>
                  <a:pt x="0" y="6858000"/>
                </a:lnTo>
                <a:lnTo>
                  <a:pt x="6010589" y="4"/>
                </a:lnTo>
                <a:cubicBezTo>
                  <a:pt x="6010589" y="3"/>
                  <a:pt x="6010590" y="3"/>
                  <a:pt x="6010590" y="2"/>
                </a:cubicBezTo>
                <a:close/>
              </a:path>
            </a:pathLst>
          </a:custGeom>
        </p:spPr>
      </p:pic>
      <p:sp>
        <p:nvSpPr>
          <p:cNvPr id="2" name="Title 1">
            <a:extLst>
              <a:ext uri="{FF2B5EF4-FFF2-40B4-BE49-F238E27FC236}">
                <a16:creationId xmlns:a16="http://schemas.microsoft.com/office/drawing/2014/main" xmlns="" id="{48E63466-2FCC-46EF-95A2-913771C2BE63}"/>
              </a:ext>
            </a:extLst>
          </p:cNvPr>
          <p:cNvSpPr>
            <a:spLocks noGrp="1"/>
          </p:cNvSpPr>
          <p:nvPr>
            <p:ph type="ctrTitle"/>
          </p:nvPr>
        </p:nvSpPr>
        <p:spPr>
          <a:xfrm>
            <a:off x="1160891" y="1061686"/>
            <a:ext cx="7214624" cy="3101751"/>
          </a:xfrm>
        </p:spPr>
        <p:txBody>
          <a:bodyPr anchor="t">
            <a:normAutofit/>
          </a:bodyPr>
          <a:lstStyle/>
          <a:p>
            <a:r>
              <a:rPr lang="sr-Cyrl-RS" sz="6600"/>
              <a:t>Каузална Анализа</a:t>
            </a:r>
            <a:endParaRPr lang="sr-Latn-RS" sz="6600"/>
          </a:p>
        </p:txBody>
      </p:sp>
      <p:sp>
        <p:nvSpPr>
          <p:cNvPr id="6" name="Subtitle 5"/>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xmlns="" val="5885751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Након креирања </a:t>
            </a:r>
            <a:r>
              <a:rPr lang="en-US" dirty="0" smtClean="0"/>
              <a:t>DAG</a:t>
            </a:r>
            <a:endParaRPr lang="en-US" dirty="0"/>
          </a:p>
        </p:txBody>
      </p:sp>
      <p:sp>
        <p:nvSpPr>
          <p:cNvPr id="6" name="Content Placeholder 5"/>
          <p:cNvSpPr>
            <a:spLocks noGrp="1"/>
          </p:cNvSpPr>
          <p:nvPr>
            <p:ph idx="1"/>
          </p:nvPr>
        </p:nvSpPr>
        <p:spPr/>
        <p:txBody>
          <a:bodyPr/>
          <a:lstStyle/>
          <a:p>
            <a:r>
              <a:rPr lang="sr-Cyrl-RS" sz="2800" dirty="0" smtClean="0"/>
              <a:t>Мечовање пацијената на основу креираног дијаграма по свим варијаблама које утичу на узрок, на исход или на оба/коваријантно прилагођавање у регресионој анализи</a:t>
            </a:r>
            <a:r>
              <a:rPr lang="sr-Latn-RS" sz="2800" dirty="0" smtClean="0"/>
              <a:t>.</a:t>
            </a:r>
            <a:endParaRPr lang="en-US" sz="2800" dirty="0" smtClean="0"/>
          </a:p>
          <a:p>
            <a:r>
              <a:rPr lang="sr-Cyrl-RS" sz="2800" dirty="0" smtClean="0"/>
              <a:t>Статистичка анализа користећи </a:t>
            </a:r>
            <a:r>
              <a:rPr lang="en-US" sz="2800" i="1" dirty="0" smtClean="0"/>
              <a:t>R software</a:t>
            </a:r>
            <a:r>
              <a:rPr lang="sr-Latn-RS" sz="2800" dirty="0" smtClean="0"/>
              <a:t>.</a:t>
            </a:r>
            <a:endParaRPr lang="en-US" sz="2800" dirty="0" smtClean="0"/>
          </a:p>
          <a:p>
            <a:r>
              <a:rPr lang="sr-Cyrl-RS" sz="2800" dirty="0" smtClean="0"/>
              <a:t>Анализа сензитивности</a:t>
            </a:r>
            <a:r>
              <a:rPr lang="sr-Latn-RS" sz="2800" dirty="0" smtClean="0"/>
              <a:t>.</a:t>
            </a:r>
            <a:endParaRPr lang="sr-Cyrl-RS" sz="2800" dirty="0" smtClean="0"/>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hlinkClick r:id="rId2" action="ppaction://hlinkfile"/>
              </a:rPr>
              <a:t>Списак варијабли</a:t>
            </a:r>
            <a:endParaRPr lang="en-US" dirty="0"/>
          </a:p>
        </p:txBody>
      </p:sp>
      <p:sp>
        <p:nvSpPr>
          <p:cNvPr id="3" name="Content Placeholder 2"/>
          <p:cNvSpPr>
            <a:spLocks noGrp="1"/>
          </p:cNvSpPr>
          <p:nvPr>
            <p:ph idx="1"/>
          </p:nvPr>
        </p:nvSpPr>
        <p:spPr>
          <a:xfrm>
            <a:off x="1143000" y="2332026"/>
            <a:ext cx="9905999" cy="3861740"/>
          </a:xfrm>
        </p:spPr>
        <p:txBody>
          <a:bodyPr/>
          <a:lstStyle/>
          <a:p>
            <a:r>
              <a:rPr lang="sr-Cyrl-RS" dirty="0" smtClean="0"/>
              <a:t>Општи подаци</a:t>
            </a:r>
          </a:p>
          <a:p>
            <a:r>
              <a:rPr lang="sr-Cyrl-RS" dirty="0" smtClean="0"/>
              <a:t>Лабораторијски параметри</a:t>
            </a:r>
          </a:p>
          <a:p>
            <a:r>
              <a:rPr lang="sr-Cyrl-RS" dirty="0" smtClean="0"/>
              <a:t>Симптоми при пријема</a:t>
            </a:r>
          </a:p>
          <a:p>
            <a:r>
              <a:rPr lang="sr-Cyrl-RS" dirty="0" smtClean="0"/>
              <a:t>Коморбидитети по другом нивоу МКБ класификације</a:t>
            </a:r>
          </a:p>
          <a:p>
            <a:r>
              <a:rPr lang="sr-Cyrl-RS" dirty="0" smtClean="0"/>
              <a:t>Лекови</a:t>
            </a:r>
          </a:p>
          <a:p>
            <a:r>
              <a:rPr lang="sr-Cyrl-RS" dirty="0" smtClean="0"/>
              <a:t>Генетичке варијабле </a:t>
            </a:r>
          </a:p>
          <a:p>
            <a:r>
              <a:rPr lang="sr-Cyrl-RS" dirty="0" smtClean="0"/>
              <a:t>Исходи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134374" y="1948849"/>
            <a:ext cx="8986580" cy="2832404"/>
          </a:xfrm>
        </p:spPr>
        <p:txBody>
          <a:bodyPr/>
          <a:lstStyle/>
          <a:p>
            <a:r>
              <a:rPr lang="sr-Cyrl-RS" dirty="0" smtClean="0"/>
              <a:t>Хвала на пажњи.</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9C9F35-889A-4728-B1CB-290043A75E08}"/>
              </a:ext>
            </a:extLst>
          </p:cNvPr>
          <p:cNvSpPr>
            <a:spLocks noGrp="1"/>
          </p:cNvSpPr>
          <p:nvPr>
            <p:ph type="title"/>
          </p:nvPr>
        </p:nvSpPr>
        <p:spPr>
          <a:xfrm>
            <a:off x="1263770" y="648648"/>
            <a:ext cx="9905999" cy="1360898"/>
          </a:xfrm>
        </p:spPr>
        <p:txBody>
          <a:bodyPr/>
          <a:lstStyle/>
          <a:p>
            <a:r>
              <a:rPr lang="sr-Cyrl-RS" dirty="0"/>
              <a:t>Каузална (узрочна) анализа</a:t>
            </a:r>
            <a:endParaRPr lang="sr-Latn-RS" dirty="0"/>
          </a:p>
        </p:txBody>
      </p:sp>
      <p:sp>
        <p:nvSpPr>
          <p:cNvPr id="3" name="Content Placeholder 2">
            <a:extLst>
              <a:ext uri="{FF2B5EF4-FFF2-40B4-BE49-F238E27FC236}">
                <a16:creationId xmlns:a16="http://schemas.microsoft.com/office/drawing/2014/main" xmlns="" id="{EB4B744C-7F80-46AA-9947-6428BB5DB443}"/>
              </a:ext>
            </a:extLst>
          </p:cNvPr>
          <p:cNvSpPr>
            <a:spLocks noGrp="1"/>
          </p:cNvSpPr>
          <p:nvPr>
            <p:ph idx="1"/>
          </p:nvPr>
        </p:nvSpPr>
        <p:spPr>
          <a:xfrm>
            <a:off x="1091240" y="1917958"/>
            <a:ext cx="11100759" cy="4284434"/>
          </a:xfrm>
        </p:spPr>
        <p:txBody>
          <a:bodyPr>
            <a:normAutofit/>
          </a:bodyPr>
          <a:lstStyle/>
          <a:p>
            <a:r>
              <a:rPr lang="sr-Cyrl-RS" sz="3000" dirty="0" smtClean="0"/>
              <a:t>Узрочна </a:t>
            </a:r>
            <a:r>
              <a:rPr lang="sr-Cyrl-RS" sz="3000" dirty="0"/>
              <a:t>повезаност између фактора ризика</a:t>
            </a:r>
            <a:r>
              <a:rPr lang="en-US" sz="3000" dirty="0"/>
              <a:t> </a:t>
            </a:r>
            <a:r>
              <a:rPr lang="sr-Cyrl-RS" sz="3000" dirty="0" smtClean="0"/>
              <a:t>и </a:t>
            </a:r>
            <a:r>
              <a:rPr lang="sr-Cyrl-RS" sz="3000" dirty="0"/>
              <a:t>исхода</a:t>
            </a:r>
            <a:r>
              <a:rPr lang="sr-Cyrl-RS" sz="3000" dirty="0" smtClean="0"/>
              <a:t>.</a:t>
            </a:r>
          </a:p>
          <a:p>
            <a:r>
              <a:rPr lang="en-US" sz="3000" dirty="0" smtClean="0"/>
              <a:t>‘</a:t>
            </a:r>
            <a:r>
              <a:rPr lang="sr-Cyrl-RS" sz="3000" dirty="0" smtClean="0"/>
              <a:t>Поништавање</a:t>
            </a:r>
            <a:r>
              <a:rPr lang="en-US" sz="3000" dirty="0" smtClean="0"/>
              <a:t>’</a:t>
            </a:r>
            <a:r>
              <a:rPr lang="sr-Cyrl-RS" sz="3000" dirty="0" smtClean="0"/>
              <a:t> ефекта свих фактора који могу утицати на испитивану везу</a:t>
            </a:r>
            <a:r>
              <a:rPr lang="sr-Latn-RS" sz="3000" dirty="0" smtClean="0"/>
              <a:t>.</a:t>
            </a:r>
            <a:endParaRPr lang="sr-Cyrl-RS" sz="3000" dirty="0"/>
          </a:p>
          <a:p>
            <a:r>
              <a:rPr lang="sr-Cyrl-RS" sz="3000" dirty="0" smtClean="0"/>
              <a:t>Одређивање </a:t>
            </a:r>
            <a:r>
              <a:rPr lang="sr-Cyrl-RS" sz="3000" dirty="0"/>
              <a:t>узрочника </a:t>
            </a:r>
            <a:r>
              <a:rPr lang="sr-Cyrl-RS" sz="3000" dirty="0" smtClean="0"/>
              <a:t>исхода насупрот предвиђању исхода.</a:t>
            </a:r>
            <a:endParaRPr lang="sr-Latn-RS" sz="3000" dirty="0" smtClean="0"/>
          </a:p>
          <a:p>
            <a:r>
              <a:rPr lang="sr-Cyrl-RS" sz="3000" dirty="0" smtClean="0"/>
              <a:t>Први корак – креирање усмерених ацикличних графикона</a:t>
            </a:r>
            <a:r>
              <a:rPr lang="en-US" sz="3000" dirty="0" smtClean="0"/>
              <a:t>.</a:t>
            </a:r>
            <a:r>
              <a:rPr lang="sr-Cyrl-RS" sz="3000" dirty="0" smtClean="0"/>
              <a:t> </a:t>
            </a:r>
            <a:endParaRPr lang="sr-Cyrl-RS" sz="3000" dirty="0"/>
          </a:p>
          <a:p>
            <a:endParaRPr lang="sr-Latn-RS" dirty="0"/>
          </a:p>
        </p:txBody>
      </p:sp>
    </p:spTree>
    <p:extLst>
      <p:ext uri="{BB962C8B-B14F-4D97-AF65-F5344CB8AC3E}">
        <p14:creationId xmlns:p14="http://schemas.microsoft.com/office/powerpoint/2010/main" xmlns="" val="18810035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FEA7A9-92E5-457E-97D0-E9DBC9C04C1B}"/>
              </a:ext>
            </a:extLst>
          </p:cNvPr>
          <p:cNvSpPr>
            <a:spLocks noGrp="1"/>
          </p:cNvSpPr>
          <p:nvPr>
            <p:ph type="title"/>
          </p:nvPr>
        </p:nvSpPr>
        <p:spPr>
          <a:xfrm>
            <a:off x="1160252" y="717660"/>
            <a:ext cx="9905999" cy="1360898"/>
          </a:xfrm>
        </p:spPr>
        <p:txBody>
          <a:bodyPr/>
          <a:lstStyle/>
          <a:p>
            <a:r>
              <a:rPr lang="sr-Cyrl-RS" dirty="0"/>
              <a:t>Усмерени </a:t>
            </a:r>
            <a:r>
              <a:rPr lang="sr-Cyrl-RS" dirty="0" err="1"/>
              <a:t>ациклични</a:t>
            </a:r>
            <a:r>
              <a:rPr lang="sr-Cyrl-RS" dirty="0"/>
              <a:t> графикон </a:t>
            </a:r>
            <a:br>
              <a:rPr lang="sr-Cyrl-RS" dirty="0"/>
            </a:br>
            <a:r>
              <a:rPr lang="en-US" dirty="0"/>
              <a:t>Directed Acyclic Graphs </a:t>
            </a:r>
            <a:r>
              <a:rPr lang="sr-Cyrl-RS" dirty="0"/>
              <a:t>(</a:t>
            </a:r>
            <a:r>
              <a:rPr lang="sr-Latn-RS" dirty="0"/>
              <a:t>DAG</a:t>
            </a:r>
            <a:r>
              <a:rPr lang="sr-Cyrl-RS" dirty="0"/>
              <a:t>)</a:t>
            </a:r>
            <a:endParaRPr lang="sr-Latn-RS" dirty="0"/>
          </a:p>
        </p:txBody>
      </p:sp>
      <p:sp>
        <p:nvSpPr>
          <p:cNvPr id="3" name="Content Placeholder 2">
            <a:extLst>
              <a:ext uri="{FF2B5EF4-FFF2-40B4-BE49-F238E27FC236}">
                <a16:creationId xmlns:a16="http://schemas.microsoft.com/office/drawing/2014/main" xmlns="" id="{A1E46F34-F743-4C3B-8FEE-E282B8707571}"/>
              </a:ext>
            </a:extLst>
          </p:cNvPr>
          <p:cNvSpPr>
            <a:spLocks noGrp="1"/>
          </p:cNvSpPr>
          <p:nvPr>
            <p:ph idx="1"/>
          </p:nvPr>
        </p:nvSpPr>
        <p:spPr/>
        <p:txBody>
          <a:bodyPr>
            <a:normAutofit/>
          </a:bodyPr>
          <a:lstStyle/>
          <a:p>
            <a:r>
              <a:rPr lang="sr-Cyrl-RS" sz="2400" dirty="0"/>
              <a:t>Визуално представљање узрочних </a:t>
            </a:r>
            <a:r>
              <a:rPr lang="sr-Cyrl-RS" sz="2400" dirty="0" smtClean="0"/>
              <a:t>модела. </a:t>
            </a:r>
            <a:endParaRPr lang="sr-Cyrl-RS" sz="2400" dirty="0"/>
          </a:p>
          <a:p>
            <a:r>
              <a:rPr lang="sr-Cyrl-RS" sz="2400" dirty="0"/>
              <a:t>Једносмерне стрелице се користе за представљање </a:t>
            </a:r>
            <a:r>
              <a:rPr lang="sr-Cyrl-RS" sz="2400" dirty="0" smtClean="0"/>
              <a:t>доказаних и познатих </a:t>
            </a:r>
            <a:r>
              <a:rPr lang="sr-Cyrl-RS" sz="2400" dirty="0"/>
              <a:t>узрочних </a:t>
            </a:r>
            <a:r>
              <a:rPr lang="sr-Cyrl-RS" sz="2400" dirty="0" smtClean="0"/>
              <a:t>ефеката.</a:t>
            </a:r>
            <a:endParaRPr lang="sr-Cyrl-RS" sz="2400" dirty="0"/>
          </a:p>
          <a:p>
            <a:r>
              <a:rPr lang="sr-Cyrl-RS" sz="2400" dirty="0"/>
              <a:t>Транспарентне </a:t>
            </a:r>
            <a:r>
              <a:rPr lang="sr-Cyrl-RS" sz="2400" dirty="0" smtClean="0"/>
              <a:t>претпоставке. </a:t>
            </a:r>
            <a:endParaRPr lang="sr-Latn-RS" sz="2400" dirty="0"/>
          </a:p>
        </p:txBody>
      </p:sp>
      <p:sp>
        <p:nvSpPr>
          <p:cNvPr id="4" name="TextBox 3">
            <a:extLst>
              <a:ext uri="{FF2B5EF4-FFF2-40B4-BE49-F238E27FC236}">
                <a16:creationId xmlns:a16="http://schemas.microsoft.com/office/drawing/2014/main" xmlns="" id="{AAF2C124-35DC-4C20-BDC8-10FDEFF07364}"/>
              </a:ext>
            </a:extLst>
          </p:cNvPr>
          <p:cNvSpPr txBox="1"/>
          <p:nvPr/>
        </p:nvSpPr>
        <p:spPr>
          <a:xfrm>
            <a:off x="1258409" y="6232124"/>
            <a:ext cx="8373862" cy="338554"/>
          </a:xfrm>
          <a:prstGeom prst="rect">
            <a:avLst/>
          </a:prstGeom>
          <a:noFill/>
        </p:spPr>
        <p:txBody>
          <a:bodyPr wrap="square" rtlCol="0">
            <a:spAutoFit/>
          </a:bodyPr>
          <a:lstStyle/>
          <a:p>
            <a:r>
              <a:rPr lang="en-US" sz="800" b="0" i="0" dirty="0">
                <a:effectLst/>
                <a:latin typeface="BlinkMacSystemFont"/>
              </a:rPr>
              <a:t>Lederer DJ, Bell SC, Branson RD, et al. Control of Confounding and Reporting of Results in Causal Inference Studies. Guidance for Authors from Editors of Respiratory, Sleep, and Critical Care Journals [published correction appears in Ann Am </a:t>
            </a:r>
            <a:r>
              <a:rPr lang="en-US" sz="800" b="0" i="0" dirty="0" err="1">
                <a:effectLst/>
                <a:latin typeface="BlinkMacSystemFont"/>
              </a:rPr>
              <a:t>Thorac</a:t>
            </a:r>
            <a:r>
              <a:rPr lang="en-US" sz="800" b="0" i="0" dirty="0">
                <a:effectLst/>
                <a:latin typeface="BlinkMacSystemFont"/>
              </a:rPr>
              <a:t> Soc. 2019 Feb;16(2):283]. </a:t>
            </a:r>
            <a:r>
              <a:rPr lang="en-US" sz="800" b="0" i="1" dirty="0">
                <a:effectLst/>
                <a:latin typeface="BlinkMacSystemFont"/>
              </a:rPr>
              <a:t>Ann Am </a:t>
            </a:r>
            <a:r>
              <a:rPr lang="en-US" sz="800" b="0" i="1" dirty="0" err="1">
                <a:effectLst/>
                <a:latin typeface="BlinkMacSystemFont"/>
              </a:rPr>
              <a:t>Thorac</a:t>
            </a:r>
            <a:r>
              <a:rPr lang="en-US" sz="800" b="0" i="1" dirty="0">
                <a:effectLst/>
                <a:latin typeface="BlinkMacSystemFont"/>
              </a:rPr>
              <a:t> Soc</a:t>
            </a:r>
            <a:r>
              <a:rPr lang="en-US" sz="800" b="0" i="0" dirty="0">
                <a:effectLst/>
                <a:latin typeface="BlinkMacSystemFont"/>
              </a:rPr>
              <a:t>. 2019;16(1):22-28. </a:t>
            </a:r>
            <a:endParaRPr lang="sr-Latn-RS" sz="800" dirty="0"/>
          </a:p>
        </p:txBody>
      </p:sp>
      <p:sp>
        <p:nvSpPr>
          <p:cNvPr id="5" name="Oval 4"/>
          <p:cNvSpPr/>
          <p:nvPr/>
        </p:nvSpPr>
        <p:spPr>
          <a:xfrm>
            <a:off x="2656935" y="4727274"/>
            <a:ext cx="1449239" cy="1104181"/>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A</a:t>
            </a:r>
            <a:endParaRPr lang="en-US" sz="4000" dirty="0"/>
          </a:p>
        </p:txBody>
      </p:sp>
      <p:cxnSp>
        <p:nvCxnSpPr>
          <p:cNvPr id="7" name="Straight Arrow Connector 6"/>
          <p:cNvCxnSpPr/>
          <p:nvPr/>
        </p:nvCxnSpPr>
        <p:spPr>
          <a:xfrm flipV="1">
            <a:off x="4132052" y="5313871"/>
            <a:ext cx="2173858" cy="862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6328912" y="4741650"/>
            <a:ext cx="1449239" cy="1104181"/>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X</a:t>
            </a:r>
            <a:endParaRPr lang="en-US" sz="4000" dirty="0"/>
          </a:p>
        </p:txBody>
      </p:sp>
    </p:spTree>
    <p:extLst>
      <p:ext uri="{BB962C8B-B14F-4D97-AF65-F5344CB8AC3E}">
        <p14:creationId xmlns:p14="http://schemas.microsoft.com/office/powerpoint/2010/main" xmlns="" val="7397605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040148" y="1868439"/>
            <a:ext cx="6888192" cy="4094444"/>
          </a:xfrm>
          <a:prstGeom prst="rect">
            <a:avLst/>
          </a:prstGeom>
          <a:noFill/>
          <a:ln w="9525">
            <a:noFill/>
            <a:miter lim="800000"/>
            <a:headEnd/>
            <a:tailEnd/>
          </a:ln>
        </p:spPr>
      </p:pic>
      <p:sp>
        <p:nvSpPr>
          <p:cNvPr id="6" name="TextBox 5">
            <a:extLst>
              <a:ext uri="{FF2B5EF4-FFF2-40B4-BE49-F238E27FC236}">
                <a16:creationId xmlns:a16="http://schemas.microsoft.com/office/drawing/2014/main" xmlns="" id="{AAF2C124-35DC-4C20-BDC8-10FDEFF07364}"/>
              </a:ext>
            </a:extLst>
          </p:cNvPr>
          <p:cNvSpPr txBox="1"/>
          <p:nvPr/>
        </p:nvSpPr>
        <p:spPr>
          <a:xfrm>
            <a:off x="1258409" y="6232125"/>
            <a:ext cx="9352082" cy="461665"/>
          </a:xfrm>
          <a:prstGeom prst="rect">
            <a:avLst/>
          </a:prstGeom>
          <a:noFill/>
        </p:spPr>
        <p:txBody>
          <a:bodyPr wrap="square" rtlCol="0">
            <a:spAutoFit/>
          </a:bodyPr>
          <a:lstStyle/>
          <a:p>
            <a:r>
              <a:rPr lang="en-US" sz="800" dirty="0" smtClean="0"/>
              <a:t>Van </a:t>
            </a:r>
            <a:r>
              <a:rPr lang="en-US" sz="800" dirty="0" err="1" smtClean="0"/>
              <a:t>Goethem</a:t>
            </a:r>
            <a:r>
              <a:rPr lang="en-US" sz="800" dirty="0" smtClean="0"/>
              <a:t> N, </a:t>
            </a:r>
            <a:r>
              <a:rPr lang="en-US" sz="800" dirty="0" err="1" smtClean="0"/>
              <a:t>Serrien</a:t>
            </a:r>
            <a:r>
              <a:rPr lang="en-US" sz="800" dirty="0" smtClean="0"/>
              <a:t> B, </a:t>
            </a:r>
            <a:r>
              <a:rPr lang="en-US" sz="800" dirty="0" err="1" smtClean="0"/>
              <a:t>Vandromme</a:t>
            </a:r>
            <a:r>
              <a:rPr lang="en-US" sz="800" dirty="0" smtClean="0"/>
              <a:t> M, et al. Conceptual causal framework to assess the effect of SARS-CoV-2 variants on COVID-19 disease severity among hospitalized patients. </a:t>
            </a:r>
            <a:r>
              <a:rPr lang="en-US" sz="800" i="1" dirty="0" smtClean="0"/>
              <a:t>Arch Public Health</a:t>
            </a:r>
            <a:r>
              <a:rPr lang="en-US" sz="800" dirty="0" smtClean="0"/>
              <a:t>. 2021;79(1):185. </a:t>
            </a:r>
            <a:endParaRPr lang="sr-Latn-RS" sz="800" dirty="0" smtClean="0"/>
          </a:p>
          <a:p>
            <a:endParaRPr lang="sr-Latn-RS" sz="800" dirty="0"/>
          </a:p>
        </p:txBody>
      </p:sp>
      <p:sp>
        <p:nvSpPr>
          <p:cNvPr id="8" name="Title 1">
            <a:extLst>
              <a:ext uri="{FF2B5EF4-FFF2-40B4-BE49-F238E27FC236}">
                <a16:creationId xmlns:a16="http://schemas.microsoft.com/office/drawing/2014/main" xmlns="" id="{4F9C9F35-889A-4728-B1CB-290043A75E08}"/>
              </a:ext>
            </a:extLst>
          </p:cNvPr>
          <p:cNvSpPr>
            <a:spLocks noGrp="1"/>
          </p:cNvSpPr>
          <p:nvPr>
            <p:ph type="title"/>
          </p:nvPr>
        </p:nvSpPr>
        <p:spPr>
          <a:xfrm>
            <a:off x="1272396" y="579637"/>
            <a:ext cx="9905999" cy="1360898"/>
          </a:xfrm>
        </p:spPr>
        <p:txBody>
          <a:bodyPr/>
          <a:lstStyle/>
          <a:p>
            <a:r>
              <a:rPr lang="sr-Cyrl-RS" dirty="0" smtClean="0"/>
              <a:t>Пример </a:t>
            </a:r>
            <a:r>
              <a:rPr lang="en-US" dirty="0" smtClean="0"/>
              <a:t>DAG</a:t>
            </a:r>
            <a:endParaRPr lang="sr-Latn-R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23B9FE-CD92-4829-93F0-247403B02CED}"/>
              </a:ext>
            </a:extLst>
          </p:cNvPr>
          <p:cNvSpPr>
            <a:spLocks noGrp="1"/>
          </p:cNvSpPr>
          <p:nvPr>
            <p:ph type="title"/>
          </p:nvPr>
        </p:nvSpPr>
        <p:spPr/>
        <p:txBody>
          <a:bodyPr/>
          <a:lstStyle/>
          <a:p>
            <a:r>
              <a:rPr lang="en-US" dirty="0" smtClean="0"/>
              <a:t>Confounding</a:t>
            </a:r>
            <a:r>
              <a:rPr lang="sr-Cyrl-RS" dirty="0" smtClean="0"/>
              <a:t> – збуњујуће варијабле</a:t>
            </a:r>
            <a:endParaRPr lang="sr-Latn-RS" dirty="0"/>
          </a:p>
        </p:txBody>
      </p:sp>
      <p:sp>
        <p:nvSpPr>
          <p:cNvPr id="8" name="Oval 7"/>
          <p:cNvSpPr/>
          <p:nvPr/>
        </p:nvSpPr>
        <p:spPr>
          <a:xfrm>
            <a:off x="2639682" y="4494361"/>
            <a:ext cx="1449239" cy="1104181"/>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A</a:t>
            </a:r>
            <a:endParaRPr lang="en-US" sz="4000" dirty="0"/>
          </a:p>
        </p:txBody>
      </p:sp>
      <p:cxnSp>
        <p:nvCxnSpPr>
          <p:cNvPr id="12" name="Straight Arrow Connector 11"/>
          <p:cNvCxnSpPr/>
          <p:nvPr/>
        </p:nvCxnSpPr>
        <p:spPr>
          <a:xfrm flipV="1">
            <a:off x="4114799" y="5072332"/>
            <a:ext cx="2173858" cy="862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6311659" y="4551870"/>
            <a:ext cx="1449239" cy="1104181"/>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X</a:t>
            </a:r>
            <a:endParaRPr lang="en-US" sz="4000" dirty="0"/>
          </a:p>
        </p:txBody>
      </p:sp>
      <p:cxnSp>
        <p:nvCxnSpPr>
          <p:cNvPr id="14" name="Straight Arrow Connector 13"/>
          <p:cNvCxnSpPr>
            <a:stCxn id="15" idx="5"/>
            <a:endCxn id="13" idx="0"/>
          </p:cNvCxnSpPr>
          <p:nvPr/>
        </p:nvCxnSpPr>
        <p:spPr>
          <a:xfrm>
            <a:off x="5570338" y="3369374"/>
            <a:ext cx="1465941" cy="118249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4333335" y="2426896"/>
            <a:ext cx="1449239" cy="1104181"/>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B</a:t>
            </a:r>
            <a:endParaRPr lang="en-US" sz="4000" dirty="0"/>
          </a:p>
        </p:txBody>
      </p:sp>
      <p:cxnSp>
        <p:nvCxnSpPr>
          <p:cNvPr id="18" name="Straight Arrow Connector 17"/>
          <p:cNvCxnSpPr>
            <a:stCxn id="15" idx="3"/>
            <a:endCxn id="8" idx="0"/>
          </p:cNvCxnSpPr>
          <p:nvPr/>
        </p:nvCxnSpPr>
        <p:spPr>
          <a:xfrm flipH="1">
            <a:off x="3364302" y="3369374"/>
            <a:ext cx="1181269" cy="112498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357669" y="3321169"/>
            <a:ext cx="2527539" cy="369332"/>
          </a:xfrm>
          <a:prstGeom prst="rect">
            <a:avLst/>
          </a:prstGeom>
          <a:noFill/>
        </p:spPr>
        <p:txBody>
          <a:bodyPr wrap="square" rtlCol="0">
            <a:spAutoFit/>
          </a:bodyPr>
          <a:lstStyle/>
          <a:p>
            <a:r>
              <a:rPr lang="en-US" dirty="0" smtClean="0"/>
              <a:t>Back-door path</a:t>
            </a:r>
            <a:endParaRPr lang="en-US" dirty="0"/>
          </a:p>
        </p:txBody>
      </p:sp>
      <p:sp>
        <p:nvSpPr>
          <p:cNvPr id="23" name="TextBox 22"/>
          <p:cNvSpPr txBox="1"/>
          <p:nvPr/>
        </p:nvSpPr>
        <p:spPr>
          <a:xfrm>
            <a:off x="4008410" y="5198853"/>
            <a:ext cx="2527539" cy="369332"/>
          </a:xfrm>
          <a:prstGeom prst="rect">
            <a:avLst/>
          </a:prstGeom>
          <a:noFill/>
        </p:spPr>
        <p:txBody>
          <a:bodyPr wrap="square" rtlCol="0">
            <a:spAutoFit/>
          </a:bodyPr>
          <a:lstStyle/>
          <a:p>
            <a:r>
              <a:rPr lang="en-US" dirty="0" smtClean="0"/>
              <a:t>Direct causal path</a:t>
            </a:r>
            <a:endParaRPr lang="en-US" dirty="0"/>
          </a:p>
        </p:txBody>
      </p:sp>
    </p:spTree>
    <p:extLst>
      <p:ext uri="{BB962C8B-B14F-4D97-AF65-F5344CB8AC3E}">
        <p14:creationId xmlns:p14="http://schemas.microsoft.com/office/powerpoint/2010/main" xmlns="" val="521508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23B9FE-CD92-4829-93F0-247403B02CED}"/>
              </a:ext>
            </a:extLst>
          </p:cNvPr>
          <p:cNvSpPr>
            <a:spLocks noGrp="1"/>
          </p:cNvSpPr>
          <p:nvPr>
            <p:ph type="title"/>
          </p:nvPr>
        </p:nvSpPr>
        <p:spPr>
          <a:xfrm>
            <a:off x="1007752" y="631396"/>
            <a:ext cx="11184248" cy="1360898"/>
          </a:xfrm>
        </p:spPr>
        <p:txBody>
          <a:bodyPr/>
          <a:lstStyle/>
          <a:p>
            <a:r>
              <a:rPr lang="sr-Cyrl-RS" dirty="0" smtClean="0"/>
              <a:t>Варијабле које није потребно контролисати</a:t>
            </a:r>
            <a:endParaRPr lang="sr-Latn-RS" dirty="0"/>
          </a:p>
        </p:txBody>
      </p:sp>
      <p:sp>
        <p:nvSpPr>
          <p:cNvPr id="11" name="Content Placeholder 2">
            <a:extLst>
              <a:ext uri="{FF2B5EF4-FFF2-40B4-BE49-F238E27FC236}">
                <a16:creationId xmlns:a16="http://schemas.microsoft.com/office/drawing/2014/main" xmlns="" id="{279CEA10-FB6A-4AB8-A66C-1E1D83333A27}"/>
              </a:ext>
            </a:extLst>
          </p:cNvPr>
          <p:cNvSpPr txBox="1">
            <a:spLocks/>
          </p:cNvSpPr>
          <p:nvPr/>
        </p:nvSpPr>
        <p:spPr>
          <a:xfrm>
            <a:off x="859333" y="1948369"/>
            <a:ext cx="4368275" cy="1993904"/>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Tx/>
              <a:buNone/>
              <a:defRPr sz="1800" i="1" kern="1200">
                <a:solidFill>
                  <a:schemeClr val="tx1"/>
                </a:solidFill>
                <a:latin typeface="+mn-lt"/>
                <a:ea typeface="+mn-ea"/>
                <a:cs typeface="+mn-cs"/>
              </a:defRPr>
            </a:lvl2pPr>
            <a:lvl3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502920" indent="0" algn="l" defTabSz="914400" rtl="0" eaLnBrk="1" latinLnBrk="0" hangingPunct="1">
              <a:lnSpc>
                <a:spcPct val="120000"/>
              </a:lnSpc>
              <a:spcBef>
                <a:spcPts val="500"/>
              </a:spcBef>
              <a:buFontTx/>
              <a:buNone/>
              <a:defRPr sz="1400" i="1" kern="1200">
                <a:solidFill>
                  <a:schemeClr val="tx1"/>
                </a:solidFill>
                <a:latin typeface="+mn-lt"/>
                <a:ea typeface="+mn-ea"/>
                <a:cs typeface="+mn-cs"/>
              </a:defRPr>
            </a:lvl4pPr>
            <a:lvl5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b="1" dirty="0" smtClean="0"/>
              <a:t>Mediation – front-door path</a:t>
            </a:r>
            <a:endParaRPr lang="sr-Latn-RS" b="1" dirty="0"/>
          </a:p>
        </p:txBody>
      </p:sp>
      <p:sp>
        <p:nvSpPr>
          <p:cNvPr id="8" name="Content Placeholder 2">
            <a:extLst>
              <a:ext uri="{FF2B5EF4-FFF2-40B4-BE49-F238E27FC236}">
                <a16:creationId xmlns:a16="http://schemas.microsoft.com/office/drawing/2014/main" xmlns="" id="{279CEA10-FB6A-4AB8-A66C-1E1D83333A27}"/>
              </a:ext>
            </a:extLst>
          </p:cNvPr>
          <p:cNvSpPr txBox="1">
            <a:spLocks/>
          </p:cNvSpPr>
          <p:nvPr/>
        </p:nvSpPr>
        <p:spPr>
          <a:xfrm>
            <a:off x="6791430" y="2023131"/>
            <a:ext cx="4664449" cy="1993904"/>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Tx/>
              <a:buNone/>
              <a:defRPr sz="1800" i="1" kern="1200">
                <a:solidFill>
                  <a:schemeClr val="tx1"/>
                </a:solidFill>
                <a:latin typeface="+mn-lt"/>
                <a:ea typeface="+mn-ea"/>
                <a:cs typeface="+mn-cs"/>
              </a:defRPr>
            </a:lvl2pPr>
            <a:lvl3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502920" indent="0" algn="l" defTabSz="914400" rtl="0" eaLnBrk="1" latinLnBrk="0" hangingPunct="1">
              <a:lnSpc>
                <a:spcPct val="120000"/>
              </a:lnSpc>
              <a:spcBef>
                <a:spcPts val="500"/>
              </a:spcBef>
              <a:buFontTx/>
              <a:buNone/>
              <a:defRPr sz="1400" i="1" kern="1200">
                <a:solidFill>
                  <a:schemeClr val="tx1"/>
                </a:solidFill>
                <a:latin typeface="+mn-lt"/>
                <a:ea typeface="+mn-ea"/>
                <a:cs typeface="+mn-cs"/>
              </a:defRPr>
            </a:lvl4pPr>
            <a:lvl5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b="1" dirty="0" smtClean="0"/>
              <a:t>Collider Bias- closed back door path</a:t>
            </a:r>
            <a:endParaRPr lang="sr-Latn-RS" b="1" dirty="0"/>
          </a:p>
        </p:txBody>
      </p:sp>
      <p:sp>
        <p:nvSpPr>
          <p:cNvPr id="12" name="Content Placeholder 2">
            <a:extLst>
              <a:ext uri="{FF2B5EF4-FFF2-40B4-BE49-F238E27FC236}">
                <a16:creationId xmlns:a16="http://schemas.microsoft.com/office/drawing/2014/main" xmlns="" id="{279CEA10-FB6A-4AB8-A66C-1E1D83333A27}"/>
              </a:ext>
            </a:extLst>
          </p:cNvPr>
          <p:cNvSpPr txBox="1">
            <a:spLocks/>
          </p:cNvSpPr>
          <p:nvPr/>
        </p:nvSpPr>
        <p:spPr>
          <a:xfrm>
            <a:off x="3648974" y="4176859"/>
            <a:ext cx="4295954" cy="1993904"/>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Tx/>
              <a:buNone/>
              <a:defRPr sz="1800" i="1" kern="1200">
                <a:solidFill>
                  <a:schemeClr val="tx1"/>
                </a:solidFill>
                <a:latin typeface="+mn-lt"/>
                <a:ea typeface="+mn-ea"/>
                <a:cs typeface="+mn-cs"/>
              </a:defRPr>
            </a:lvl2pPr>
            <a:lvl3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502920" indent="0" algn="l" defTabSz="914400" rtl="0" eaLnBrk="1" latinLnBrk="0" hangingPunct="1">
              <a:lnSpc>
                <a:spcPct val="120000"/>
              </a:lnSpc>
              <a:spcBef>
                <a:spcPts val="500"/>
              </a:spcBef>
              <a:buFontTx/>
              <a:buNone/>
              <a:defRPr sz="1400" i="1" kern="1200">
                <a:solidFill>
                  <a:schemeClr val="tx1"/>
                </a:solidFill>
                <a:latin typeface="+mn-lt"/>
                <a:ea typeface="+mn-ea"/>
                <a:cs typeface="+mn-cs"/>
              </a:defRPr>
            </a:lvl4pPr>
            <a:lvl5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pPr>
            <a:r>
              <a:rPr lang="en-US" b="1" dirty="0" smtClean="0"/>
              <a:t>M-Bias – closed back door path</a:t>
            </a:r>
            <a:endParaRPr lang="sr-Latn-RS" b="1" dirty="0"/>
          </a:p>
        </p:txBody>
      </p:sp>
      <p:sp>
        <p:nvSpPr>
          <p:cNvPr id="13" name="Oval 12"/>
          <p:cNvSpPr/>
          <p:nvPr/>
        </p:nvSpPr>
        <p:spPr>
          <a:xfrm>
            <a:off x="1406106" y="3157268"/>
            <a:ext cx="474453" cy="41406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a:t>
            </a:r>
            <a:endParaRPr lang="en-US" dirty="0"/>
          </a:p>
        </p:txBody>
      </p:sp>
      <p:cxnSp>
        <p:nvCxnSpPr>
          <p:cNvPr id="15" name="Straight Arrow Connector 14"/>
          <p:cNvCxnSpPr>
            <a:stCxn id="13" idx="6"/>
            <a:endCxn id="16" idx="2"/>
          </p:cNvCxnSpPr>
          <p:nvPr/>
        </p:nvCxnSpPr>
        <p:spPr>
          <a:xfrm>
            <a:off x="1880559" y="3364302"/>
            <a:ext cx="1454987" cy="57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3335546" y="3163018"/>
            <a:ext cx="474453" cy="41406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X</a:t>
            </a:r>
            <a:endParaRPr lang="en-US" dirty="0"/>
          </a:p>
        </p:txBody>
      </p:sp>
      <p:sp>
        <p:nvSpPr>
          <p:cNvPr id="20" name="Oval 19"/>
          <p:cNvSpPr/>
          <p:nvPr/>
        </p:nvSpPr>
        <p:spPr>
          <a:xfrm>
            <a:off x="2334883" y="2447026"/>
            <a:ext cx="474453" cy="4140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a:t>
            </a:r>
            <a:endParaRPr lang="en-US" dirty="0"/>
          </a:p>
        </p:txBody>
      </p:sp>
      <p:cxnSp>
        <p:nvCxnSpPr>
          <p:cNvPr id="46" name="Straight Arrow Connector 45"/>
          <p:cNvCxnSpPr>
            <a:stCxn id="13" idx="0"/>
            <a:endCxn id="20" idx="2"/>
          </p:cNvCxnSpPr>
          <p:nvPr/>
        </p:nvCxnSpPr>
        <p:spPr>
          <a:xfrm flipV="1">
            <a:off x="1643333" y="2654060"/>
            <a:ext cx="691550" cy="50320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20" idx="6"/>
            <a:endCxn id="16" idx="0"/>
          </p:cNvCxnSpPr>
          <p:nvPr/>
        </p:nvCxnSpPr>
        <p:spPr>
          <a:xfrm>
            <a:off x="2809336" y="2654060"/>
            <a:ext cx="763437" cy="50895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0" name="Oval 49"/>
          <p:cNvSpPr/>
          <p:nvPr/>
        </p:nvSpPr>
        <p:spPr>
          <a:xfrm>
            <a:off x="7182928" y="3257909"/>
            <a:ext cx="474453" cy="41406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a:t>
            </a:r>
            <a:endParaRPr lang="en-US" dirty="0"/>
          </a:p>
        </p:txBody>
      </p:sp>
      <p:cxnSp>
        <p:nvCxnSpPr>
          <p:cNvPr id="51" name="Straight Arrow Connector 50"/>
          <p:cNvCxnSpPr>
            <a:stCxn id="50" idx="6"/>
            <a:endCxn id="52" idx="2"/>
          </p:cNvCxnSpPr>
          <p:nvPr/>
        </p:nvCxnSpPr>
        <p:spPr>
          <a:xfrm>
            <a:off x="7657381" y="3464943"/>
            <a:ext cx="1454987" cy="57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 name="Oval 51"/>
          <p:cNvSpPr/>
          <p:nvPr/>
        </p:nvSpPr>
        <p:spPr>
          <a:xfrm>
            <a:off x="9112368" y="3263659"/>
            <a:ext cx="474453" cy="41406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X</a:t>
            </a:r>
            <a:endParaRPr lang="en-US" dirty="0"/>
          </a:p>
        </p:txBody>
      </p:sp>
      <p:sp>
        <p:nvSpPr>
          <p:cNvPr id="53" name="Oval 52"/>
          <p:cNvSpPr/>
          <p:nvPr/>
        </p:nvSpPr>
        <p:spPr>
          <a:xfrm>
            <a:off x="8111705" y="2547667"/>
            <a:ext cx="474453" cy="4140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a:t>
            </a:r>
            <a:endParaRPr lang="en-US" dirty="0"/>
          </a:p>
        </p:txBody>
      </p:sp>
      <p:cxnSp>
        <p:nvCxnSpPr>
          <p:cNvPr id="54" name="Straight Arrow Connector 53"/>
          <p:cNvCxnSpPr>
            <a:stCxn id="50" idx="0"/>
            <a:endCxn id="53" idx="2"/>
          </p:cNvCxnSpPr>
          <p:nvPr/>
        </p:nvCxnSpPr>
        <p:spPr>
          <a:xfrm flipV="1">
            <a:off x="7420155" y="2754701"/>
            <a:ext cx="691550" cy="50320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52" idx="0"/>
            <a:endCxn id="53" idx="6"/>
          </p:cNvCxnSpPr>
          <p:nvPr/>
        </p:nvCxnSpPr>
        <p:spPr>
          <a:xfrm flipH="1" flipV="1">
            <a:off x="8586158" y="2754701"/>
            <a:ext cx="763437" cy="50895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4655389" y="5681933"/>
            <a:ext cx="474453" cy="41406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a:t>
            </a:r>
            <a:endParaRPr lang="en-US" dirty="0"/>
          </a:p>
        </p:txBody>
      </p:sp>
      <p:cxnSp>
        <p:nvCxnSpPr>
          <p:cNvPr id="60" name="Straight Arrow Connector 59"/>
          <p:cNvCxnSpPr>
            <a:stCxn id="59" idx="6"/>
            <a:endCxn id="61" idx="2"/>
          </p:cNvCxnSpPr>
          <p:nvPr/>
        </p:nvCxnSpPr>
        <p:spPr>
          <a:xfrm>
            <a:off x="5129842" y="5888967"/>
            <a:ext cx="1454987" cy="57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 name="Oval 60"/>
          <p:cNvSpPr/>
          <p:nvPr/>
        </p:nvSpPr>
        <p:spPr>
          <a:xfrm>
            <a:off x="6584829" y="5687683"/>
            <a:ext cx="474453" cy="41406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X</a:t>
            </a:r>
            <a:endParaRPr lang="en-US" dirty="0"/>
          </a:p>
        </p:txBody>
      </p:sp>
      <p:sp>
        <p:nvSpPr>
          <p:cNvPr id="62" name="Oval 61"/>
          <p:cNvSpPr/>
          <p:nvPr/>
        </p:nvSpPr>
        <p:spPr>
          <a:xfrm>
            <a:off x="5635924" y="5204604"/>
            <a:ext cx="474453" cy="4140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a:t>
            </a:r>
            <a:endParaRPr lang="en-US" dirty="0"/>
          </a:p>
        </p:txBody>
      </p:sp>
      <p:cxnSp>
        <p:nvCxnSpPr>
          <p:cNvPr id="63" name="Straight Arrow Connector 62"/>
          <p:cNvCxnSpPr/>
          <p:nvPr/>
        </p:nvCxnSpPr>
        <p:spPr>
          <a:xfrm flipH="1" flipV="1">
            <a:off x="4925683" y="5011947"/>
            <a:ext cx="1438" cy="6527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flipV="1">
            <a:off x="6829245" y="5026324"/>
            <a:ext cx="1438" cy="6527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9" name="Oval 68"/>
          <p:cNvSpPr/>
          <p:nvPr/>
        </p:nvSpPr>
        <p:spPr>
          <a:xfrm>
            <a:off x="4710023" y="4580627"/>
            <a:ext cx="474453" cy="4140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n-US" dirty="0"/>
          </a:p>
        </p:txBody>
      </p:sp>
      <p:sp>
        <p:nvSpPr>
          <p:cNvPr id="70" name="Oval 69"/>
          <p:cNvSpPr/>
          <p:nvPr/>
        </p:nvSpPr>
        <p:spPr>
          <a:xfrm>
            <a:off x="6596332" y="4629510"/>
            <a:ext cx="474453" cy="4140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
            </a:r>
            <a:endParaRPr lang="en-US" dirty="0"/>
          </a:p>
        </p:txBody>
      </p:sp>
      <p:cxnSp>
        <p:nvCxnSpPr>
          <p:cNvPr id="71" name="Straight Arrow Connector 70"/>
          <p:cNvCxnSpPr>
            <a:endCxn id="62" idx="1"/>
          </p:cNvCxnSpPr>
          <p:nvPr/>
        </p:nvCxnSpPr>
        <p:spPr>
          <a:xfrm>
            <a:off x="5191664" y="4773285"/>
            <a:ext cx="513742" cy="49195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70" idx="2"/>
            <a:endCxn id="62" idx="7"/>
          </p:cNvCxnSpPr>
          <p:nvPr/>
        </p:nvCxnSpPr>
        <p:spPr>
          <a:xfrm flipH="1">
            <a:off x="6040895" y="4836544"/>
            <a:ext cx="555437" cy="42869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521508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4758" y="588263"/>
            <a:ext cx="9905999" cy="1360898"/>
          </a:xfrm>
        </p:spPr>
        <p:txBody>
          <a:bodyPr/>
          <a:lstStyle/>
          <a:p>
            <a:r>
              <a:rPr lang="en-US" dirty="0" smtClean="0"/>
              <a:t>DAG –</a:t>
            </a:r>
            <a:r>
              <a:rPr lang="sr-Cyrl-RS" dirty="0" smtClean="0"/>
              <a:t> пример</a:t>
            </a:r>
            <a:endParaRPr lang="en-US" dirty="0"/>
          </a:p>
        </p:txBody>
      </p:sp>
      <p:pic>
        <p:nvPicPr>
          <p:cNvPr id="7" name="Content Placeholder 3" descr="Picture1.png"/>
          <p:cNvPicPr>
            <a:picLocks noChangeAspect="1"/>
          </p:cNvPicPr>
          <p:nvPr/>
        </p:nvPicPr>
        <p:blipFill>
          <a:blip r:embed="rId2" cstate="print"/>
          <a:stretch>
            <a:fillRect/>
          </a:stretch>
        </p:blipFill>
        <p:spPr>
          <a:xfrm>
            <a:off x="2009338" y="2064619"/>
            <a:ext cx="7807522" cy="4068793"/>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4758" y="588263"/>
            <a:ext cx="9905999" cy="1360898"/>
          </a:xfrm>
        </p:spPr>
        <p:txBody>
          <a:bodyPr/>
          <a:lstStyle/>
          <a:p>
            <a:r>
              <a:rPr lang="en-US" dirty="0" smtClean="0"/>
              <a:t>Confounding</a:t>
            </a:r>
            <a:r>
              <a:rPr lang="sr-Cyrl-RS" dirty="0" smtClean="0"/>
              <a:t> – отворен </a:t>
            </a:r>
            <a:r>
              <a:rPr lang="en-US" dirty="0" smtClean="0"/>
              <a:t>back-door path</a:t>
            </a:r>
            <a:endParaRPr lang="en-US" dirty="0"/>
          </a:p>
        </p:txBody>
      </p:sp>
      <p:pic>
        <p:nvPicPr>
          <p:cNvPr id="8" name="Picture 7" descr="Picture1.png"/>
          <p:cNvPicPr>
            <a:picLocks noChangeAspect="1"/>
          </p:cNvPicPr>
          <p:nvPr/>
        </p:nvPicPr>
        <p:blipFill>
          <a:blip r:embed="rId2" cstate="print"/>
          <a:stretch>
            <a:fillRect/>
          </a:stretch>
        </p:blipFill>
        <p:spPr>
          <a:xfrm>
            <a:off x="2059390" y="1976653"/>
            <a:ext cx="7814427" cy="4077887"/>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7644" y="588263"/>
            <a:ext cx="10248181" cy="1360898"/>
          </a:xfrm>
        </p:spPr>
        <p:txBody>
          <a:bodyPr/>
          <a:lstStyle/>
          <a:p>
            <a:r>
              <a:rPr lang="en-US" dirty="0" smtClean="0"/>
              <a:t>Front-door path  </a:t>
            </a:r>
            <a:endParaRPr lang="en-US" dirty="0"/>
          </a:p>
        </p:txBody>
      </p:sp>
      <p:pic>
        <p:nvPicPr>
          <p:cNvPr id="9" name="Picture 8" descr="Picture3.png"/>
          <p:cNvPicPr>
            <a:picLocks noChangeAspect="1"/>
          </p:cNvPicPr>
          <p:nvPr/>
        </p:nvPicPr>
        <p:blipFill>
          <a:blip r:embed="rId2" cstate="print"/>
          <a:stretch>
            <a:fillRect/>
          </a:stretch>
        </p:blipFill>
        <p:spPr>
          <a:xfrm>
            <a:off x="2090849" y="2011157"/>
            <a:ext cx="7820522" cy="4077887"/>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Regatta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Walbaum Display">
      <a:majorFont>
        <a:latin typeface="Walbaum Display"/>
        <a:ea typeface=""/>
        <a:cs typeface=""/>
      </a:majorFont>
      <a:minorFont>
        <a:latin typeface="Walbaum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RegattaVTI" id="{FFC3BCE5-6357-41D1-8E67-3F85B69D7E86}" vid="{893A6374-FE17-48E5-8B62-678C1B11AA1B}"/>
    </a:ext>
  </a:extLst>
</a:theme>
</file>

<file path=docProps/app.xml><?xml version="1.0" encoding="utf-8"?>
<Properties xmlns="http://schemas.openxmlformats.org/officeDocument/2006/extended-properties" xmlns:vt="http://schemas.openxmlformats.org/officeDocument/2006/docPropsVTypes">
  <Template>Origin</Template>
  <TotalTime>4115</TotalTime>
  <Words>267</Words>
  <Application>Microsoft Office PowerPoint</Application>
  <PresentationFormat>Custom</PresentationFormat>
  <Paragraphs>52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RegattaVTI</vt:lpstr>
      <vt:lpstr>Каузална Анализа</vt:lpstr>
      <vt:lpstr>Каузална (узрочна) анализа</vt:lpstr>
      <vt:lpstr>Усмерени ациклични графикон  Directed Acyclic Graphs (DAG)</vt:lpstr>
      <vt:lpstr>Пример DAG</vt:lpstr>
      <vt:lpstr>Confounding – збуњујуће варијабле</vt:lpstr>
      <vt:lpstr>Варијабле које није потребно контролисати</vt:lpstr>
      <vt:lpstr>DAG – пример</vt:lpstr>
      <vt:lpstr>Confounding – отворен back-door path</vt:lpstr>
      <vt:lpstr>Front-door path  </vt:lpstr>
      <vt:lpstr>Након креирања DAG</vt:lpstr>
      <vt:lpstr>Списак варијабли</vt:lpstr>
      <vt:lpstr>Хвала на пажњи.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Crach course in causality</dc:title>
  <dc:creator>HP 212</dc:creator>
  <cp:lastModifiedBy>HP</cp:lastModifiedBy>
  <cp:revision>197</cp:revision>
  <dcterms:created xsi:type="dcterms:W3CDTF">2022-02-09T23:09:13Z</dcterms:created>
  <dcterms:modified xsi:type="dcterms:W3CDTF">2022-10-04T14:34:12Z</dcterms:modified>
</cp:coreProperties>
</file>